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81" r:id="rId20"/>
    <p:sldId id="284" r:id="rId21"/>
    <p:sldId id="282" r:id="rId22"/>
    <p:sldId id="283" r:id="rId23"/>
    <p:sldId id="285" r:id="rId24"/>
    <p:sldId id="275" r:id="rId25"/>
    <p:sldId id="276" r:id="rId26"/>
    <p:sldId id="278" r:id="rId27"/>
    <p:sldId id="279" r:id="rId28"/>
    <p:sldId id="27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0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544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2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3558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7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27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9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1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0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1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6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C3751-04FA-43C1-ADD2-F8256B19E060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3EC1B7-2AD6-477D-BE1A-109C022F7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94D3-A78D-4571-8A4E-3A1AFDBD2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579" y="2037347"/>
            <a:ext cx="9673389" cy="3753853"/>
          </a:xfrm>
        </p:spPr>
        <p:txBody>
          <a:bodyPr>
            <a:normAutofit/>
          </a:bodyPr>
          <a:lstStyle/>
          <a:p>
            <a:pPr algn="l"/>
            <a:r>
              <a:rPr lang="en-US" sz="4400" b="1" i="1" dirty="0">
                <a:solidFill>
                  <a:srgbClr val="FFFF00"/>
                </a:solidFill>
              </a:rPr>
              <a:t>Great Teachers for 21 Century</a:t>
            </a:r>
            <a:br>
              <a:rPr lang="en-US" sz="4400" b="1" i="1" dirty="0">
                <a:solidFill>
                  <a:srgbClr val="FFFF00"/>
                </a:solidFill>
              </a:rPr>
            </a:br>
            <a:r>
              <a:rPr lang="en-US" sz="2700" b="1" dirty="0">
                <a:solidFill>
                  <a:srgbClr val="C7ECF9"/>
                </a:solidFill>
              </a:rPr>
              <a:t>Integrating innovative teaching and learning strategies to close gaps and increase accessibility</a:t>
            </a:r>
            <a:br>
              <a:rPr lang="en-US" sz="2700" b="1" dirty="0"/>
            </a:br>
            <a:endParaRPr lang="en-US" sz="2700" b="1" i="1" dirty="0">
              <a:solidFill>
                <a:srgbClr val="FFFF00"/>
              </a:solidFill>
            </a:endParaRPr>
          </a:p>
        </p:txBody>
      </p:sp>
      <p:pic>
        <p:nvPicPr>
          <p:cNvPr id="7" name="Basement_Bohemian_-_15_-_Summer_Love">
            <a:hlinkClick r:id="" action="ppaction://media"/>
            <a:extLst>
              <a:ext uri="{FF2B5EF4-FFF2-40B4-BE49-F238E27FC236}">
                <a16:creationId xmlns:a16="http://schemas.microsoft.com/office/drawing/2014/main" id="{35883AF1-EE5D-41C5-90D1-D97DE722E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7209" y="6016256"/>
            <a:ext cx="609600" cy="6096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AE28D-86B0-4A6F-B0FA-FF171E6730FE}"/>
              </a:ext>
            </a:extLst>
          </p:cNvPr>
          <p:cNvPicPr/>
          <p:nvPr/>
        </p:nvPicPr>
        <p:blipFill rotWithShape="1">
          <a:blip r:embed="rId5"/>
          <a:srcRect l="15437" t="16227" r="61055" b="71639"/>
          <a:stretch/>
        </p:blipFill>
        <p:spPr>
          <a:xfrm>
            <a:off x="165686" y="119228"/>
            <a:ext cx="3010652" cy="827255"/>
          </a:xfrm>
          <a:prstGeom prst="rect">
            <a:avLst/>
          </a:prstGeom>
        </p:spPr>
      </p:pic>
      <p:pic>
        <p:nvPicPr>
          <p:cNvPr id="6" name="Picture 5" descr="https://seattlecolleges.instructure.com/courses/3476/files/345/download?wrap=1">
            <a:extLst>
              <a:ext uri="{FF2B5EF4-FFF2-40B4-BE49-F238E27FC236}">
                <a16:creationId xmlns:a16="http://schemas.microsoft.com/office/drawing/2014/main" id="{FD146E19-CE5C-48EB-B0B8-F98D3FBED72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26" y="1150887"/>
            <a:ext cx="7780422" cy="2278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51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829">
        <p:random/>
      </p:transition>
    </mc:Choice>
    <mc:Fallback xmlns="">
      <p:transition spd="slow" advTm="38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A29A07-9004-49F1-9D5B-1F4809309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8"/>
          <a:stretch/>
        </p:blipFill>
        <p:spPr>
          <a:xfrm>
            <a:off x="0" y="135468"/>
            <a:ext cx="12192000" cy="61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85">
        <p:random/>
      </p:transition>
    </mc:Choice>
    <mc:Fallback xmlns="">
      <p:transition spd="slow" advTm="2985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D5C0E-F2D0-4941-9EFF-E8689A558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2" r="1" b="5049"/>
          <a:stretch/>
        </p:blipFill>
        <p:spPr>
          <a:xfrm rot="21480000">
            <a:off x="1137805" y="1001427"/>
            <a:ext cx="9920004" cy="476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97">
        <p:random/>
      </p:transition>
    </mc:Choice>
    <mc:Fallback xmlns="">
      <p:transition spd="slow" advTm="4397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BD169-15E9-47C2-ACE9-230C4D45EF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09" y="1123527"/>
            <a:ext cx="6898576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6">
        <p:random/>
      </p:transition>
    </mc:Choice>
    <mc:Fallback xmlns="">
      <p:transition spd="slow" advTm="2596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B7D72-2A68-4AE6-8B57-4939283B8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79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5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65">
        <p:random/>
      </p:transition>
    </mc:Choice>
    <mc:Fallback xmlns="">
      <p:transition spd="slow" advTm="2165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F3E83-6373-4D36-95B2-BB002FCE91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8" r="1" b="360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5">
        <p:random/>
      </p:transition>
    </mc:Choice>
    <mc:Fallback xmlns="">
      <p:transition spd="slow" advTm="3065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3E5B4-0D58-48E1-AB36-D5022F982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-2" b="-2"/>
          <a:stretch/>
        </p:blipFill>
        <p:spPr>
          <a:xfrm>
            <a:off x="2354578" y="544297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50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21">
        <p:random/>
      </p:transition>
    </mc:Choice>
    <mc:Fallback xmlns="">
      <p:transition spd="slow" advTm="2321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357B8-8559-4EA0-A255-3D158A71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4">
        <p:random/>
      </p:transition>
    </mc:Choice>
    <mc:Fallback xmlns="">
      <p:transition spd="slow" advTm="3164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FE5BA-6560-4F70-8609-3F7E7B747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-2" b="-2"/>
          <a:stretch/>
        </p:blipFill>
        <p:spPr>
          <a:xfrm>
            <a:off x="2354578" y="544297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61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97">
        <p:random/>
      </p:transition>
    </mc:Choice>
    <mc:Fallback xmlns="">
      <p:transition spd="slow" advTm="3097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00B5-8092-4EBF-9DA5-3F0F50030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3">
        <p:random/>
      </p:transition>
    </mc:Choice>
    <mc:Fallback xmlns="">
      <p:transition spd="slow" advTm="3103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electronics, monitor&#10;&#10;Description automatically generated">
            <a:extLst>
              <a:ext uri="{FF2B5EF4-FFF2-40B4-BE49-F238E27FC236}">
                <a16:creationId xmlns:a16="http://schemas.microsoft.com/office/drawing/2014/main" id="{BE269624-BF2F-45B8-810E-6D675EA6B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6" r="1" b="468"/>
          <a:stretch/>
        </p:blipFill>
        <p:spPr>
          <a:xfrm rot="10800000">
            <a:off x="664942" y="1244525"/>
            <a:ext cx="6513206" cy="3367042"/>
          </a:xfrm>
          <a:prstGeom prst="rect">
            <a:avLst/>
          </a:prstGeom>
        </p:spPr>
      </p:pic>
      <p:pic>
        <p:nvPicPr>
          <p:cNvPr id="20" name="Picture 19" descr="A view of a kitchen&#10;&#10;Description automatically generated">
            <a:extLst>
              <a:ext uri="{FF2B5EF4-FFF2-40B4-BE49-F238E27FC236}">
                <a16:creationId xmlns:a16="http://schemas.microsoft.com/office/drawing/2014/main" id="{579F541B-5CD2-4EFB-9C4C-4360A2AB4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21714" b="-1"/>
          <a:stretch/>
        </p:blipFill>
        <p:spPr>
          <a:xfrm rot="10800000">
            <a:off x="7447090" y="1244525"/>
            <a:ext cx="3981104" cy="432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84696"/>
      </p:ext>
    </p:extLst>
  </p:cSld>
  <p:clrMapOvr>
    <a:masterClrMapping/>
  </p:clrMapOvr>
  <p:transition spd="slow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19AC9-679A-4F23-B395-77EC38382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9"/>
          <a:stretch/>
        </p:blipFill>
        <p:spPr>
          <a:xfrm>
            <a:off x="1" y="10"/>
            <a:ext cx="11862435" cy="6857990"/>
          </a:xfrm>
          <a:custGeom>
            <a:avLst/>
            <a:gdLst>
              <a:gd name="connsiteX0" fmla="*/ 0 w 11862435"/>
              <a:gd name="connsiteY0" fmla="*/ 0 h 6858000"/>
              <a:gd name="connsiteX1" fmla="*/ 2537458 w 11862435"/>
              <a:gd name="connsiteY1" fmla="*/ 0 h 6858000"/>
              <a:gd name="connsiteX2" fmla="*/ 3074669 w 11862435"/>
              <a:gd name="connsiteY2" fmla="*/ 0 h 6858000"/>
              <a:gd name="connsiteX3" fmla="*/ 3784383 w 11862435"/>
              <a:gd name="connsiteY3" fmla="*/ 0 h 6858000"/>
              <a:gd name="connsiteX4" fmla="*/ 8686282 w 11862435"/>
              <a:gd name="connsiteY4" fmla="*/ 0 h 6858000"/>
              <a:gd name="connsiteX5" fmla="*/ 11862435 w 11862435"/>
              <a:gd name="connsiteY5" fmla="*/ 6857999 h 6858000"/>
              <a:gd name="connsiteX6" fmla="*/ 5896483 w 11862435"/>
              <a:gd name="connsiteY6" fmla="*/ 6857999 h 6858000"/>
              <a:gd name="connsiteX7" fmla="*/ 5896483 w 11862435"/>
              <a:gd name="connsiteY7" fmla="*/ 6858000 h 6858000"/>
              <a:gd name="connsiteX8" fmla="*/ 3074669 w 11862435"/>
              <a:gd name="connsiteY8" fmla="*/ 6858000 h 6858000"/>
              <a:gd name="connsiteX9" fmla="*/ 2537458 w 11862435"/>
              <a:gd name="connsiteY9" fmla="*/ 6858000 h 6858000"/>
              <a:gd name="connsiteX10" fmla="*/ 0 w 11862435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2435" h="6858000">
                <a:moveTo>
                  <a:pt x="0" y="0"/>
                </a:moveTo>
                <a:lnTo>
                  <a:pt x="2537458" y="0"/>
                </a:lnTo>
                <a:lnTo>
                  <a:pt x="3074669" y="0"/>
                </a:lnTo>
                <a:lnTo>
                  <a:pt x="3784383" y="0"/>
                </a:lnTo>
                <a:lnTo>
                  <a:pt x="8686282" y="0"/>
                </a:lnTo>
                <a:lnTo>
                  <a:pt x="11862435" y="6857999"/>
                </a:lnTo>
                <a:lnTo>
                  <a:pt x="5896483" y="6857999"/>
                </a:lnTo>
                <a:lnTo>
                  <a:pt x="5896483" y="6858000"/>
                </a:lnTo>
                <a:lnTo>
                  <a:pt x="3074669" y="6858000"/>
                </a:lnTo>
                <a:lnTo>
                  <a:pt x="2537458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59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4">
        <p:random/>
      </p:transition>
    </mc:Choice>
    <mc:Fallback xmlns="">
      <p:transition spd="slow" advTm="3274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8DCA2B42-241A-4B54-A104-D95463D0B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 b="10499"/>
          <a:stretch/>
        </p:blipFill>
        <p:spPr>
          <a:xfrm rot="5400000">
            <a:off x="-1397201" y="1397203"/>
            <a:ext cx="6858000" cy="4063593"/>
          </a:xfrm>
          <a:prstGeom prst="rect">
            <a:avLst/>
          </a:prstGeom>
        </p:spPr>
      </p:pic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B059DE6-7B50-4D49-BF7F-F40CB418A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10498"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7" name="Picture 6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28F11F0-3B79-450F-8B36-8CEDC4E55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b="7108"/>
          <a:stretch/>
        </p:blipFill>
        <p:spPr>
          <a:xfrm rot="5400000">
            <a:off x="6731203" y="1397203"/>
            <a:ext cx="6858000" cy="40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F80E182-3427-4B39-AC81-3026FD467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8" y="1699126"/>
            <a:ext cx="4604800" cy="345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CAC687-7D90-4043-A967-611C61BDC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6948" y="1699126"/>
            <a:ext cx="4604800" cy="34536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0AA1F24-83D3-406C-81E8-AE338F860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496" y="1699128"/>
            <a:ext cx="4604800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6398"/>
      </p:ext>
    </p:extLst>
  </p:cSld>
  <p:clrMapOvr>
    <a:masterClrMapping/>
  </p:clrMapOvr>
  <p:transition spd="slow" advTm="3000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4FC1D9E4-0B72-45C6-947B-24CE76E62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b="8680"/>
          <a:stretch/>
        </p:blipFill>
        <p:spPr>
          <a:xfrm rot="5400000">
            <a:off x="-1397201" y="1397203"/>
            <a:ext cx="6858000" cy="4063593"/>
          </a:xfrm>
          <a:prstGeom prst="rect">
            <a:avLst/>
          </a:prstGeom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F130FAB3-5EDE-4DB5-8D4E-A140EB9DD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1" b="1954"/>
          <a:stretch/>
        </p:blipFill>
        <p:spPr>
          <a:xfrm rot="5400000">
            <a:off x="2667000" y="1397203"/>
            <a:ext cx="6858000" cy="4063593"/>
          </a:xfrm>
          <a:prstGeom prst="rect">
            <a:avLst/>
          </a:prstGeom>
        </p:spPr>
      </p:pic>
      <p:pic>
        <p:nvPicPr>
          <p:cNvPr id="7" name="Picture 6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8FB8085-101B-4144-94AD-01BABF19E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10498"/>
          <a:stretch/>
        </p:blipFill>
        <p:spPr>
          <a:xfrm rot="5400000">
            <a:off x="6731203" y="1397203"/>
            <a:ext cx="6858000" cy="40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57530"/>
      </p:ext>
    </p:extLst>
  </p:cSld>
  <p:clrMapOvr>
    <a:masterClrMapping/>
  </p:clrMapOvr>
  <p:transition spd="slow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0E71E-9009-4C80-AB8B-BF363EB65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r="46677" b="-1"/>
          <a:stretch/>
        </p:blipFill>
        <p:spPr>
          <a:xfrm rot="5400000">
            <a:off x="1653187" y="-1009721"/>
            <a:ext cx="3067161" cy="5730068"/>
          </a:xfrm>
          <a:prstGeom prst="rect">
            <a:avLst/>
          </a:prstGeom>
        </p:spPr>
      </p:pic>
      <p:pic>
        <p:nvPicPr>
          <p:cNvPr id="7" name="Picture 6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82ED36D9-0056-4FCF-88A5-79DDB4E2C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r="17440"/>
          <a:stretch/>
        </p:blipFill>
        <p:spPr>
          <a:xfrm rot="5400000">
            <a:off x="198818" y="3592018"/>
            <a:ext cx="3069719" cy="2823886"/>
          </a:xfrm>
          <a:prstGeom prst="rect">
            <a:avLst/>
          </a:prstGeom>
        </p:spPr>
      </p:pic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5C132BF-E361-44AD-94C5-15FC6F420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4"/>
          <a:stretch/>
        </p:blipFill>
        <p:spPr>
          <a:xfrm rot="5400000">
            <a:off x="3101468" y="3585928"/>
            <a:ext cx="3076783" cy="2823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2CFF9-AF1E-433B-BC95-3564F5E55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7" b="2"/>
          <a:stretch/>
        </p:blipFill>
        <p:spPr>
          <a:xfrm rot="5400000">
            <a:off x="5894916" y="560916"/>
            <a:ext cx="6214533" cy="57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090C4-16FD-4285-9658-9C46F6D9B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r="1" b="912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95">
        <p:random/>
      </p:transition>
    </mc:Choice>
    <mc:Fallback xmlns="">
      <p:transition spd="slow" advTm="3495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F2996-7A24-46D6-8582-3B8B481D6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" r="1" b="2114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47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32">
        <p:random/>
      </p:transition>
    </mc:Choice>
    <mc:Fallback xmlns="">
      <p:transition spd="slow" advTm="5132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52B65-5588-49DC-8BFE-05C68ED55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57">
        <p:random/>
      </p:transition>
    </mc:Choice>
    <mc:Fallback xmlns="">
      <p:transition spd="slow" advTm="3657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BEBA-2C24-4EF6-BF84-7E32D1793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6945" y="1429789"/>
            <a:ext cx="7392245" cy="3308466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7030A0"/>
                </a:solidFill>
              </a:rPr>
              <a:t>See You Around</a:t>
            </a:r>
            <a:br>
              <a:rPr lang="en-US" sz="6600" b="1" dirty="0">
                <a:solidFill>
                  <a:srgbClr val="7030A0"/>
                </a:solidFill>
              </a:rPr>
            </a:br>
            <a:r>
              <a:rPr lang="en-US" sz="6600" b="1" dirty="0">
                <a:solidFill>
                  <a:srgbClr val="7030A0"/>
                </a:solidFill>
              </a:rPr>
              <a:t>and </a:t>
            </a:r>
            <a:br>
              <a:rPr lang="en-US" sz="6600" b="1" dirty="0">
                <a:solidFill>
                  <a:srgbClr val="7030A0"/>
                </a:solidFill>
              </a:rPr>
            </a:br>
            <a:r>
              <a:rPr lang="en-US" sz="6600" b="1" dirty="0">
                <a:solidFill>
                  <a:srgbClr val="7030A0"/>
                </a:solidFill>
              </a:rPr>
              <a:t>Stay Connected!  </a:t>
            </a:r>
          </a:p>
        </p:txBody>
      </p:sp>
    </p:spTree>
    <p:extLst>
      <p:ext uri="{BB962C8B-B14F-4D97-AF65-F5344CB8AC3E}">
        <p14:creationId xmlns:p14="http://schemas.microsoft.com/office/powerpoint/2010/main" val="3596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5">
        <p:random/>
      </p:transition>
    </mc:Choice>
    <mc:Fallback xmlns="">
      <p:transition spd="slow" advTm="1955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2BD5A-3B9D-4F79-BA91-7D03ACA35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electronics, indoor, wall&#10;&#10;Description automatically generated">
            <a:extLst>
              <a:ext uri="{FF2B5EF4-FFF2-40B4-BE49-F238E27FC236}">
                <a16:creationId xmlns:a16="http://schemas.microsoft.com/office/drawing/2014/main" id="{F3353FDA-6C03-4322-9F29-C4B6B4E89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1" b="21440"/>
          <a:stretch/>
        </p:blipFill>
        <p:spPr>
          <a:xfrm rot="10800000"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06BC6-1479-48A4-8B87-681A3626D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-2" b="-2"/>
          <a:stretch/>
        </p:blipFill>
        <p:spPr>
          <a:xfrm>
            <a:off x="902368" y="-1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39">
        <p:random/>
      </p:transition>
    </mc:Choice>
    <mc:Fallback xmlns="">
      <p:transition spd="slow" advTm="3939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7A5DE-8195-46E6-BE00-6B41DB8AE2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6" r="1" b="107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3">
        <p:random/>
      </p:transition>
    </mc:Choice>
    <mc:Fallback xmlns="">
      <p:transition spd="slow" advTm="2833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C5AAC-6121-4183-AFF9-354F6EFB5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r="1" b="1"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51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71">
        <p:random/>
      </p:transition>
    </mc:Choice>
    <mc:Fallback xmlns="">
      <p:transition spd="slow" advTm="3171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63D86-0DB0-4EF7-9738-D0227601A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555"/>
          <a:stretch/>
        </p:blipFill>
        <p:spPr>
          <a:xfrm>
            <a:off x="20" y="10"/>
            <a:ext cx="10652740" cy="6857990"/>
          </a:xfrm>
          <a:prstGeom prst="rect">
            <a:avLst/>
          </a:prstGeom>
        </p:spPr>
      </p:pic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BE925D93-72D9-484D-9851-BC3909E63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6396" y="0"/>
            <a:ext cx="3135444" cy="6858000"/>
          </a:xfrm>
          <a:custGeom>
            <a:avLst/>
            <a:gdLst>
              <a:gd name="connsiteX0" fmla="*/ 0 w 3135444"/>
              <a:gd name="connsiteY0" fmla="*/ 0 h 6858000"/>
              <a:gd name="connsiteX1" fmla="*/ 3135444 w 3135444"/>
              <a:gd name="connsiteY1" fmla="*/ 0 h 6858000"/>
              <a:gd name="connsiteX2" fmla="*/ 3135444 w 3135444"/>
              <a:gd name="connsiteY2" fmla="*/ 6858000 h 6858000"/>
              <a:gd name="connsiteX3" fmla="*/ 915794 w 3135444"/>
              <a:gd name="connsiteY3" fmla="*/ 6858000 h 6858000"/>
              <a:gd name="connsiteX4" fmla="*/ 1527283 w 3135444"/>
              <a:gd name="connsiteY4" fmla="*/ 37265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444" h="6858000">
                <a:moveTo>
                  <a:pt x="0" y="0"/>
                </a:moveTo>
                <a:lnTo>
                  <a:pt x="3135444" y="0"/>
                </a:lnTo>
                <a:lnTo>
                  <a:pt x="3135444" y="6858000"/>
                </a:lnTo>
                <a:lnTo>
                  <a:pt x="915794" y="6858000"/>
                </a:lnTo>
                <a:lnTo>
                  <a:pt x="1527283" y="3726569"/>
                </a:lnTo>
                <a:close/>
              </a:path>
            </a:pathLst>
          </a:custGeom>
          <a:solidFill>
            <a:srgbClr val="FFFFFF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2322CC54-5B23-4468-9930-09BB9FB70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6662" y="0"/>
            <a:ext cx="3135338" cy="6858000"/>
          </a:xfrm>
          <a:custGeom>
            <a:avLst/>
            <a:gdLst>
              <a:gd name="connsiteX0" fmla="*/ 0 w 3135338"/>
              <a:gd name="connsiteY0" fmla="*/ 0 h 6858000"/>
              <a:gd name="connsiteX1" fmla="*/ 3116445 w 3135338"/>
              <a:gd name="connsiteY1" fmla="*/ 0 h 6858000"/>
              <a:gd name="connsiteX2" fmla="*/ 3135338 w 3135338"/>
              <a:gd name="connsiteY2" fmla="*/ 6858000 h 6858000"/>
              <a:gd name="connsiteX3" fmla="*/ 2810656 w 31353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35338" h="6858000">
                <a:moveTo>
                  <a:pt x="0" y="0"/>
                </a:moveTo>
                <a:lnTo>
                  <a:pt x="3116445" y="0"/>
                </a:lnTo>
                <a:lnTo>
                  <a:pt x="3135338" y="6858000"/>
                </a:lnTo>
                <a:lnTo>
                  <a:pt x="2810656" y="685800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046AB0AA-C6E5-4776-83BE-056E77A11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72349" y="0"/>
            <a:ext cx="2219651" cy="6858000"/>
          </a:xfrm>
          <a:custGeom>
            <a:avLst/>
            <a:gdLst>
              <a:gd name="connsiteX0" fmla="*/ 1339193 w 2219651"/>
              <a:gd name="connsiteY0" fmla="*/ 0 h 6858000"/>
              <a:gd name="connsiteX1" fmla="*/ 2219651 w 2219651"/>
              <a:gd name="connsiteY1" fmla="*/ 0 h 6858000"/>
              <a:gd name="connsiteX2" fmla="*/ 2219651 w 2219651"/>
              <a:gd name="connsiteY2" fmla="*/ 6858000 h 6858000"/>
              <a:gd name="connsiteX3" fmla="*/ 0 w 22196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9651" h="6858000">
                <a:moveTo>
                  <a:pt x="1339193" y="0"/>
                </a:moveTo>
                <a:lnTo>
                  <a:pt x="2219651" y="0"/>
                </a:lnTo>
                <a:lnTo>
                  <a:pt x="22196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8">
        <p:random/>
      </p:transition>
    </mc:Choice>
    <mc:Fallback xmlns="">
      <p:transition spd="slow" advTm="2798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65EE2-3AA4-4D3C-A32F-7F519E249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62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15">
        <p:random/>
      </p:transition>
    </mc:Choice>
    <mc:Fallback xmlns="">
      <p:transition spd="slow" advTm="3015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BEEE8-6460-4025-B702-5BAE5FB21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r="2485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07">
        <p:random/>
      </p:transition>
    </mc:Choice>
    <mc:Fallback xmlns="">
      <p:transition spd="slow" advTm="3207">
        <p:random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Widescreen</PresentationFormat>
  <Paragraphs>2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</vt:lpstr>
      <vt:lpstr>Great Teachers for 21 Century Integrating innovative teaching and learning strategies to close gaps and increase accessibility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 You Around and  Stay Connected!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Teachers for 21 Century Integrating innovative teaching and learning strategies to close gaps and increase accessibility</dc:title>
  <dc:creator>Yilin Sun</dc:creator>
  <cp:lastModifiedBy>Yilin Sun</cp:lastModifiedBy>
  <cp:revision>2</cp:revision>
  <dcterms:created xsi:type="dcterms:W3CDTF">2019-06-22T21:43:30Z</dcterms:created>
  <dcterms:modified xsi:type="dcterms:W3CDTF">2019-06-22T23:48:13Z</dcterms:modified>
</cp:coreProperties>
</file>