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688" r:id="rId5"/>
    <p:sldMasterId id="2147483700" r:id="rId6"/>
  </p:sldMasterIdLst>
  <p:notesMasterIdLst>
    <p:notesMasterId r:id="rId53"/>
  </p:notesMasterIdLst>
  <p:sldIdLst>
    <p:sldId id="337" r:id="rId7"/>
    <p:sldId id="341" r:id="rId8"/>
    <p:sldId id="338" r:id="rId9"/>
    <p:sldId id="315" r:id="rId10"/>
    <p:sldId id="324" r:id="rId11"/>
    <p:sldId id="339" r:id="rId12"/>
    <p:sldId id="814" r:id="rId13"/>
    <p:sldId id="816" r:id="rId14"/>
    <p:sldId id="815" r:id="rId15"/>
    <p:sldId id="817" r:id="rId16"/>
    <p:sldId id="818" r:id="rId17"/>
    <p:sldId id="819" r:id="rId18"/>
    <p:sldId id="820" r:id="rId19"/>
    <p:sldId id="821" r:id="rId20"/>
    <p:sldId id="822" r:id="rId21"/>
    <p:sldId id="823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368" r:id="rId38"/>
    <p:sldId id="369" r:id="rId39"/>
    <p:sldId id="812" r:id="rId40"/>
    <p:sldId id="813" r:id="rId41"/>
    <p:sldId id="367" r:id="rId42"/>
    <p:sldId id="824" r:id="rId43"/>
    <p:sldId id="825" r:id="rId44"/>
    <p:sldId id="826" r:id="rId45"/>
    <p:sldId id="827" r:id="rId46"/>
    <p:sldId id="828" r:id="rId47"/>
    <p:sldId id="829" r:id="rId48"/>
    <p:sldId id="830" r:id="rId49"/>
    <p:sldId id="831" r:id="rId50"/>
    <p:sldId id="832" r:id="rId51"/>
    <p:sldId id="833" r:id="rId52"/>
  </p:sldIdLst>
  <p:sldSz cx="9144000" cy="6858000" type="screen4x3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82555" autoAdjust="0"/>
  </p:normalViewPr>
  <p:slideViewPr>
    <p:cSldViewPr snapToGrid="0">
      <p:cViewPr varScale="1">
        <p:scale>
          <a:sx n="101" d="100"/>
          <a:sy n="101" d="100"/>
        </p:scale>
        <p:origin x="12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ED8791-FB63-4804-AFB7-F960041B145A}" type="doc">
      <dgm:prSet loTypeId="urn:microsoft.com/office/officeart/2005/8/layout/chevron1" loCatId="process" qsTypeId="urn:microsoft.com/office/officeart/2005/8/quickstyle/simple1" qsCatId="simple" csTypeId="urn:microsoft.com/office/officeart/2005/8/colors/accent0_2" csCatId="mainScheme" phldr="1"/>
      <dgm:spPr/>
    </dgm:pt>
    <dgm:pt modelId="{0F4B75A5-D69C-4FE9-8696-583AD0A69D0B}">
      <dgm:prSet phldrT="[Text]"/>
      <dgm:spPr/>
      <dgm:t>
        <a:bodyPr/>
        <a:lstStyle/>
        <a:p>
          <a:r>
            <a:rPr lang="en-US" dirty="0"/>
            <a:t>Fall ‘19</a:t>
          </a:r>
        </a:p>
      </dgm:t>
    </dgm:pt>
    <dgm:pt modelId="{1C407277-3C17-4E65-B9D3-953C85177E41}" type="parTrans" cxnId="{A17F82CB-DBBC-4D03-932B-94BCFD57E3EA}">
      <dgm:prSet/>
      <dgm:spPr/>
      <dgm:t>
        <a:bodyPr/>
        <a:lstStyle/>
        <a:p>
          <a:endParaRPr lang="en-US"/>
        </a:p>
      </dgm:t>
    </dgm:pt>
    <dgm:pt modelId="{9AAAEC85-19CD-480E-8EE4-55BF87AAC5DF}" type="sibTrans" cxnId="{A17F82CB-DBBC-4D03-932B-94BCFD57E3EA}">
      <dgm:prSet/>
      <dgm:spPr/>
      <dgm:t>
        <a:bodyPr/>
        <a:lstStyle/>
        <a:p>
          <a:endParaRPr lang="en-US"/>
        </a:p>
      </dgm:t>
    </dgm:pt>
    <dgm:pt modelId="{93944F4E-B05B-4C42-BB0C-B9F607CCCEAA}">
      <dgm:prSet phldrT="[Text]"/>
      <dgm:spPr/>
      <dgm:t>
        <a:bodyPr/>
        <a:lstStyle/>
        <a:p>
          <a:r>
            <a:rPr lang="en-US" dirty="0"/>
            <a:t>Winter ‘20</a:t>
          </a:r>
        </a:p>
      </dgm:t>
    </dgm:pt>
    <dgm:pt modelId="{51F6C058-2057-437D-A0B9-384ECAF6547E}" type="parTrans" cxnId="{F955465D-ADB7-47F2-928E-95C34C21220D}">
      <dgm:prSet/>
      <dgm:spPr/>
      <dgm:t>
        <a:bodyPr/>
        <a:lstStyle/>
        <a:p>
          <a:endParaRPr lang="en-US"/>
        </a:p>
      </dgm:t>
    </dgm:pt>
    <dgm:pt modelId="{582E62D6-452F-4A45-8310-E87E7C931D65}" type="sibTrans" cxnId="{F955465D-ADB7-47F2-928E-95C34C21220D}">
      <dgm:prSet/>
      <dgm:spPr/>
      <dgm:t>
        <a:bodyPr/>
        <a:lstStyle/>
        <a:p>
          <a:endParaRPr lang="en-US"/>
        </a:p>
      </dgm:t>
    </dgm:pt>
    <dgm:pt modelId="{2F7002E2-5B82-4B5E-AA60-87BE77C78432}">
      <dgm:prSet phldrT="[Text]"/>
      <dgm:spPr/>
      <dgm:t>
        <a:bodyPr/>
        <a:lstStyle/>
        <a:p>
          <a:r>
            <a:rPr lang="en-US" dirty="0"/>
            <a:t>Spring ‘20</a:t>
          </a:r>
        </a:p>
      </dgm:t>
    </dgm:pt>
    <dgm:pt modelId="{50C5F031-AA34-4D60-9068-5F7E91504729}" type="parTrans" cxnId="{8B8FEFCA-4A27-4099-A993-9819C93000A8}">
      <dgm:prSet/>
      <dgm:spPr/>
      <dgm:t>
        <a:bodyPr/>
        <a:lstStyle/>
        <a:p>
          <a:endParaRPr lang="en-US"/>
        </a:p>
      </dgm:t>
    </dgm:pt>
    <dgm:pt modelId="{0BF6D864-6E5B-446D-8A1F-34A77CEA6603}" type="sibTrans" cxnId="{8B8FEFCA-4A27-4099-A993-9819C93000A8}">
      <dgm:prSet/>
      <dgm:spPr/>
      <dgm:t>
        <a:bodyPr/>
        <a:lstStyle/>
        <a:p>
          <a:endParaRPr lang="en-US"/>
        </a:p>
      </dgm:t>
    </dgm:pt>
    <dgm:pt modelId="{3DC1D2EE-1457-481E-93A9-406C7D3BCB79}">
      <dgm:prSet/>
      <dgm:spPr/>
      <dgm:t>
        <a:bodyPr/>
        <a:lstStyle/>
        <a:p>
          <a:r>
            <a:rPr lang="en-US" dirty="0"/>
            <a:t>Summer ‘20</a:t>
          </a:r>
        </a:p>
      </dgm:t>
    </dgm:pt>
    <dgm:pt modelId="{6447B709-BE62-4942-8EEF-5754602AA124}" type="parTrans" cxnId="{FDC6ABB1-D99C-4883-BE71-5E23AB9F67D2}">
      <dgm:prSet/>
      <dgm:spPr/>
      <dgm:t>
        <a:bodyPr/>
        <a:lstStyle/>
        <a:p>
          <a:endParaRPr lang="en-US"/>
        </a:p>
      </dgm:t>
    </dgm:pt>
    <dgm:pt modelId="{79A221C9-625E-4621-BA4B-2862184324E4}" type="sibTrans" cxnId="{FDC6ABB1-D99C-4883-BE71-5E23AB9F67D2}">
      <dgm:prSet/>
      <dgm:spPr/>
      <dgm:t>
        <a:bodyPr/>
        <a:lstStyle/>
        <a:p>
          <a:endParaRPr lang="en-US"/>
        </a:p>
      </dgm:t>
    </dgm:pt>
    <dgm:pt modelId="{BD6A5A97-0F62-48E7-AAA0-A0E8503858CD}">
      <dgm:prSet/>
      <dgm:spPr/>
      <dgm:t>
        <a:bodyPr/>
        <a:lstStyle/>
        <a:p>
          <a:r>
            <a:rPr lang="en-US" dirty="0"/>
            <a:t>Fall ‘20</a:t>
          </a:r>
        </a:p>
      </dgm:t>
    </dgm:pt>
    <dgm:pt modelId="{AF8E8548-F85C-4980-B1EE-7997D7A65C57}" type="parTrans" cxnId="{A1DDA52D-FE9B-41FD-B643-FFAED0F4C389}">
      <dgm:prSet/>
      <dgm:spPr/>
      <dgm:t>
        <a:bodyPr/>
        <a:lstStyle/>
        <a:p>
          <a:endParaRPr lang="en-US"/>
        </a:p>
      </dgm:t>
    </dgm:pt>
    <dgm:pt modelId="{FA3B5028-18D0-4F94-9C0C-95AB508D6820}" type="sibTrans" cxnId="{A1DDA52D-FE9B-41FD-B643-FFAED0F4C389}">
      <dgm:prSet/>
      <dgm:spPr/>
      <dgm:t>
        <a:bodyPr/>
        <a:lstStyle/>
        <a:p>
          <a:endParaRPr lang="en-US"/>
        </a:p>
      </dgm:t>
    </dgm:pt>
    <dgm:pt modelId="{17573EEF-FCD2-4E33-ADF1-841284948D3E}">
      <dgm:prSet/>
      <dgm:spPr/>
      <dgm:t>
        <a:bodyPr/>
        <a:lstStyle/>
        <a:p>
          <a:r>
            <a:rPr lang="en-US" dirty="0"/>
            <a:t>Winter ‘21</a:t>
          </a:r>
        </a:p>
      </dgm:t>
    </dgm:pt>
    <dgm:pt modelId="{2FF7DBCC-A47F-491B-AC4C-317D3492C8EE}" type="parTrans" cxnId="{E62EE8C8-1695-45D0-9FD1-8BA6C4DE95C6}">
      <dgm:prSet/>
      <dgm:spPr/>
      <dgm:t>
        <a:bodyPr/>
        <a:lstStyle/>
        <a:p>
          <a:endParaRPr lang="en-US"/>
        </a:p>
      </dgm:t>
    </dgm:pt>
    <dgm:pt modelId="{2FE1AA64-F589-472A-BD52-F39BAD295388}" type="sibTrans" cxnId="{E62EE8C8-1695-45D0-9FD1-8BA6C4DE95C6}">
      <dgm:prSet/>
      <dgm:spPr/>
      <dgm:t>
        <a:bodyPr/>
        <a:lstStyle/>
        <a:p>
          <a:endParaRPr lang="en-US"/>
        </a:p>
      </dgm:t>
    </dgm:pt>
    <dgm:pt modelId="{922DD27C-6BAC-496C-9674-5707678F204C}" type="pres">
      <dgm:prSet presAssocID="{30ED8791-FB63-4804-AFB7-F960041B145A}" presName="Name0" presStyleCnt="0">
        <dgm:presLayoutVars>
          <dgm:dir/>
          <dgm:animLvl val="lvl"/>
          <dgm:resizeHandles val="exact"/>
        </dgm:presLayoutVars>
      </dgm:prSet>
      <dgm:spPr/>
    </dgm:pt>
    <dgm:pt modelId="{6860F167-9D4E-4D83-AD10-5BEE314ADE09}" type="pres">
      <dgm:prSet presAssocID="{0F4B75A5-D69C-4FE9-8696-583AD0A69D0B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7D266D-0510-456B-80CC-A76BBE17EB57}" type="pres">
      <dgm:prSet presAssocID="{9AAAEC85-19CD-480E-8EE4-55BF87AAC5DF}" presName="parTxOnlySpace" presStyleCnt="0"/>
      <dgm:spPr/>
    </dgm:pt>
    <dgm:pt modelId="{EA43F14B-C72C-4051-A6CC-DF97AEE94000}" type="pres">
      <dgm:prSet presAssocID="{93944F4E-B05B-4C42-BB0C-B9F607CCCEAA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BB78-4463-4A9F-A58C-2948105BA99C}" type="pres">
      <dgm:prSet presAssocID="{582E62D6-452F-4A45-8310-E87E7C931D65}" presName="parTxOnlySpace" presStyleCnt="0"/>
      <dgm:spPr/>
    </dgm:pt>
    <dgm:pt modelId="{C1555FCD-B99D-4CE1-A645-FBF560557B6A}" type="pres">
      <dgm:prSet presAssocID="{2F7002E2-5B82-4B5E-AA60-87BE77C78432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311AF-720E-4195-ADED-96083D1ECF83}" type="pres">
      <dgm:prSet presAssocID="{0BF6D864-6E5B-446D-8A1F-34A77CEA6603}" presName="parTxOnlySpace" presStyleCnt="0"/>
      <dgm:spPr/>
    </dgm:pt>
    <dgm:pt modelId="{BDE8EE82-C312-4C4C-8947-D91C7AE5E158}" type="pres">
      <dgm:prSet presAssocID="{3DC1D2EE-1457-481E-93A9-406C7D3BCB79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F56005-C21D-408D-AFB6-E7CD0533DC71}" type="pres">
      <dgm:prSet presAssocID="{79A221C9-625E-4621-BA4B-2862184324E4}" presName="parTxOnlySpace" presStyleCnt="0"/>
      <dgm:spPr/>
    </dgm:pt>
    <dgm:pt modelId="{C7053CAF-1BB5-4B40-8A5E-CD1495C20071}" type="pres">
      <dgm:prSet presAssocID="{BD6A5A97-0F62-48E7-AAA0-A0E8503858CD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6C4CCA-928D-4D8C-8282-FA7556AFA330}" type="pres">
      <dgm:prSet presAssocID="{FA3B5028-18D0-4F94-9C0C-95AB508D6820}" presName="parTxOnlySpace" presStyleCnt="0"/>
      <dgm:spPr/>
    </dgm:pt>
    <dgm:pt modelId="{3AB75B5A-FDB2-43E9-8071-40E8B11BF758}" type="pres">
      <dgm:prSet presAssocID="{17573EEF-FCD2-4E33-ADF1-841284948D3E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8FEFCA-4A27-4099-A993-9819C93000A8}" srcId="{30ED8791-FB63-4804-AFB7-F960041B145A}" destId="{2F7002E2-5B82-4B5E-AA60-87BE77C78432}" srcOrd="2" destOrd="0" parTransId="{50C5F031-AA34-4D60-9068-5F7E91504729}" sibTransId="{0BF6D864-6E5B-446D-8A1F-34A77CEA6603}"/>
    <dgm:cxn modelId="{9B7334F6-CA37-4342-A53A-C0D8DB5F2AFC}" type="presOf" srcId="{2F7002E2-5B82-4B5E-AA60-87BE77C78432}" destId="{C1555FCD-B99D-4CE1-A645-FBF560557B6A}" srcOrd="0" destOrd="0" presId="urn:microsoft.com/office/officeart/2005/8/layout/chevron1"/>
    <dgm:cxn modelId="{8E84515A-3A4C-4D32-9790-D68540BAE318}" type="presOf" srcId="{BD6A5A97-0F62-48E7-AAA0-A0E8503858CD}" destId="{C7053CAF-1BB5-4B40-8A5E-CD1495C20071}" srcOrd="0" destOrd="0" presId="urn:microsoft.com/office/officeart/2005/8/layout/chevron1"/>
    <dgm:cxn modelId="{E62EE8C8-1695-45D0-9FD1-8BA6C4DE95C6}" srcId="{30ED8791-FB63-4804-AFB7-F960041B145A}" destId="{17573EEF-FCD2-4E33-ADF1-841284948D3E}" srcOrd="5" destOrd="0" parTransId="{2FF7DBCC-A47F-491B-AC4C-317D3492C8EE}" sibTransId="{2FE1AA64-F589-472A-BD52-F39BAD295388}"/>
    <dgm:cxn modelId="{62E025EC-347B-4F7F-8789-A933EFC35830}" type="presOf" srcId="{3DC1D2EE-1457-481E-93A9-406C7D3BCB79}" destId="{BDE8EE82-C312-4C4C-8947-D91C7AE5E158}" srcOrd="0" destOrd="0" presId="urn:microsoft.com/office/officeart/2005/8/layout/chevron1"/>
    <dgm:cxn modelId="{F955465D-ADB7-47F2-928E-95C34C21220D}" srcId="{30ED8791-FB63-4804-AFB7-F960041B145A}" destId="{93944F4E-B05B-4C42-BB0C-B9F607CCCEAA}" srcOrd="1" destOrd="0" parTransId="{51F6C058-2057-437D-A0B9-384ECAF6547E}" sibTransId="{582E62D6-452F-4A45-8310-E87E7C931D65}"/>
    <dgm:cxn modelId="{FDC6ABB1-D99C-4883-BE71-5E23AB9F67D2}" srcId="{30ED8791-FB63-4804-AFB7-F960041B145A}" destId="{3DC1D2EE-1457-481E-93A9-406C7D3BCB79}" srcOrd="3" destOrd="0" parTransId="{6447B709-BE62-4942-8EEF-5754602AA124}" sibTransId="{79A221C9-625E-4621-BA4B-2862184324E4}"/>
    <dgm:cxn modelId="{A17F82CB-DBBC-4D03-932B-94BCFD57E3EA}" srcId="{30ED8791-FB63-4804-AFB7-F960041B145A}" destId="{0F4B75A5-D69C-4FE9-8696-583AD0A69D0B}" srcOrd="0" destOrd="0" parTransId="{1C407277-3C17-4E65-B9D3-953C85177E41}" sibTransId="{9AAAEC85-19CD-480E-8EE4-55BF87AAC5DF}"/>
    <dgm:cxn modelId="{43A4ADA3-79F1-4A87-8E99-580CD3A665EC}" type="presOf" srcId="{17573EEF-FCD2-4E33-ADF1-841284948D3E}" destId="{3AB75B5A-FDB2-43E9-8071-40E8B11BF758}" srcOrd="0" destOrd="0" presId="urn:microsoft.com/office/officeart/2005/8/layout/chevron1"/>
    <dgm:cxn modelId="{431A7C16-2749-4E9E-B404-58CE1B8E5645}" type="presOf" srcId="{30ED8791-FB63-4804-AFB7-F960041B145A}" destId="{922DD27C-6BAC-496C-9674-5707678F204C}" srcOrd="0" destOrd="0" presId="urn:microsoft.com/office/officeart/2005/8/layout/chevron1"/>
    <dgm:cxn modelId="{995C0704-EC93-4D35-AB08-845A5B1517B7}" type="presOf" srcId="{0F4B75A5-D69C-4FE9-8696-583AD0A69D0B}" destId="{6860F167-9D4E-4D83-AD10-5BEE314ADE09}" srcOrd="0" destOrd="0" presId="urn:microsoft.com/office/officeart/2005/8/layout/chevron1"/>
    <dgm:cxn modelId="{A1DDA52D-FE9B-41FD-B643-FFAED0F4C389}" srcId="{30ED8791-FB63-4804-AFB7-F960041B145A}" destId="{BD6A5A97-0F62-48E7-AAA0-A0E8503858CD}" srcOrd="4" destOrd="0" parTransId="{AF8E8548-F85C-4980-B1EE-7997D7A65C57}" sibTransId="{FA3B5028-18D0-4F94-9C0C-95AB508D6820}"/>
    <dgm:cxn modelId="{8611B097-82DC-4515-91B3-B24BCA5CC3EA}" type="presOf" srcId="{93944F4E-B05B-4C42-BB0C-B9F607CCCEAA}" destId="{EA43F14B-C72C-4051-A6CC-DF97AEE94000}" srcOrd="0" destOrd="0" presId="urn:microsoft.com/office/officeart/2005/8/layout/chevron1"/>
    <dgm:cxn modelId="{84263BBF-4E6C-449D-A49C-7455458D991E}" type="presParOf" srcId="{922DD27C-6BAC-496C-9674-5707678F204C}" destId="{6860F167-9D4E-4D83-AD10-5BEE314ADE09}" srcOrd="0" destOrd="0" presId="urn:microsoft.com/office/officeart/2005/8/layout/chevron1"/>
    <dgm:cxn modelId="{2C2936DC-22B1-484A-AE4C-E94BAA12E8F8}" type="presParOf" srcId="{922DD27C-6BAC-496C-9674-5707678F204C}" destId="{977D266D-0510-456B-80CC-A76BBE17EB57}" srcOrd="1" destOrd="0" presId="urn:microsoft.com/office/officeart/2005/8/layout/chevron1"/>
    <dgm:cxn modelId="{27DC124D-07DC-4133-BE99-B21A094C7312}" type="presParOf" srcId="{922DD27C-6BAC-496C-9674-5707678F204C}" destId="{EA43F14B-C72C-4051-A6CC-DF97AEE94000}" srcOrd="2" destOrd="0" presId="urn:microsoft.com/office/officeart/2005/8/layout/chevron1"/>
    <dgm:cxn modelId="{90CA9C28-6111-432B-B376-1610C431DD02}" type="presParOf" srcId="{922DD27C-6BAC-496C-9674-5707678F204C}" destId="{4DA7BB78-4463-4A9F-A58C-2948105BA99C}" srcOrd="3" destOrd="0" presId="urn:microsoft.com/office/officeart/2005/8/layout/chevron1"/>
    <dgm:cxn modelId="{B0094548-9B19-4782-B852-78CE8D9E57D6}" type="presParOf" srcId="{922DD27C-6BAC-496C-9674-5707678F204C}" destId="{C1555FCD-B99D-4CE1-A645-FBF560557B6A}" srcOrd="4" destOrd="0" presId="urn:microsoft.com/office/officeart/2005/8/layout/chevron1"/>
    <dgm:cxn modelId="{F2FE3AC7-03C6-4515-975E-C9B521F9B3A0}" type="presParOf" srcId="{922DD27C-6BAC-496C-9674-5707678F204C}" destId="{D5E311AF-720E-4195-ADED-96083D1ECF83}" srcOrd="5" destOrd="0" presId="urn:microsoft.com/office/officeart/2005/8/layout/chevron1"/>
    <dgm:cxn modelId="{D10AE98D-9FA5-4711-8501-7471C996570A}" type="presParOf" srcId="{922DD27C-6BAC-496C-9674-5707678F204C}" destId="{BDE8EE82-C312-4C4C-8947-D91C7AE5E158}" srcOrd="6" destOrd="0" presId="urn:microsoft.com/office/officeart/2005/8/layout/chevron1"/>
    <dgm:cxn modelId="{9D095C52-19DB-4F81-8073-B22C20A3F19F}" type="presParOf" srcId="{922DD27C-6BAC-496C-9674-5707678F204C}" destId="{BDF56005-C21D-408D-AFB6-E7CD0533DC71}" srcOrd="7" destOrd="0" presId="urn:microsoft.com/office/officeart/2005/8/layout/chevron1"/>
    <dgm:cxn modelId="{20CD7C18-894C-49C5-AFA6-CB3E6E6F8C99}" type="presParOf" srcId="{922DD27C-6BAC-496C-9674-5707678F204C}" destId="{C7053CAF-1BB5-4B40-8A5E-CD1495C20071}" srcOrd="8" destOrd="0" presId="urn:microsoft.com/office/officeart/2005/8/layout/chevron1"/>
    <dgm:cxn modelId="{DFCD933F-545B-42AF-A74D-F3BB4D6D2D81}" type="presParOf" srcId="{922DD27C-6BAC-496C-9674-5707678F204C}" destId="{696C4CCA-928D-4D8C-8282-FA7556AFA330}" srcOrd="9" destOrd="0" presId="urn:microsoft.com/office/officeart/2005/8/layout/chevron1"/>
    <dgm:cxn modelId="{85EEFD48-115E-477F-BA55-32A806ED530C}" type="presParOf" srcId="{922DD27C-6BAC-496C-9674-5707678F204C}" destId="{3AB75B5A-FDB2-43E9-8071-40E8B11BF75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EC99A3-EBC1-4C51-A664-303B0F10F278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CE275BF-A908-4362-BA8A-DBBC9ACE6B20}">
      <dgm:prSet phldrT="[Text]"/>
      <dgm:spPr/>
      <dgm:t>
        <a:bodyPr/>
        <a:lstStyle/>
        <a:p>
          <a:pPr algn="ctr"/>
          <a:r>
            <a:rPr lang="en-US" b="0" dirty="0"/>
            <a:t>Change Impact Analysis</a:t>
          </a:r>
        </a:p>
      </dgm:t>
    </dgm:pt>
    <dgm:pt modelId="{5FAB9153-CF44-4495-8973-4E270795BE9C}" type="parTrans" cxnId="{DB602D23-5D3C-4CE6-A6EF-F13AC4772A07}">
      <dgm:prSet/>
      <dgm:spPr/>
      <dgm:t>
        <a:bodyPr/>
        <a:lstStyle/>
        <a:p>
          <a:endParaRPr lang="en-US"/>
        </a:p>
      </dgm:t>
    </dgm:pt>
    <dgm:pt modelId="{90B2A492-6AEB-4E63-B700-C248FECD86C4}" type="sibTrans" cxnId="{DB602D23-5D3C-4CE6-A6EF-F13AC4772A07}">
      <dgm:prSet/>
      <dgm:spPr/>
      <dgm:t>
        <a:bodyPr/>
        <a:lstStyle/>
        <a:p>
          <a:endParaRPr lang="en-US"/>
        </a:p>
      </dgm:t>
    </dgm:pt>
    <dgm:pt modelId="{48724F8C-2D7D-4C6F-89B6-DB4415AD35AC}">
      <dgm:prSet phldrT="[Text]"/>
      <dgm:spPr/>
      <dgm:t>
        <a:bodyPr/>
        <a:lstStyle/>
        <a:p>
          <a:pPr algn="ctr"/>
          <a:r>
            <a:rPr lang="en-US" dirty="0"/>
            <a:t>Global PeopleSoft Design Courses</a:t>
          </a:r>
        </a:p>
      </dgm:t>
    </dgm:pt>
    <dgm:pt modelId="{A5E4E86A-24BD-45A4-9636-533FE419BE4E}" type="parTrans" cxnId="{4744FBB3-84C7-43B4-8BBF-422E0E3E4A05}">
      <dgm:prSet/>
      <dgm:spPr/>
      <dgm:t>
        <a:bodyPr/>
        <a:lstStyle/>
        <a:p>
          <a:endParaRPr lang="en-US"/>
        </a:p>
      </dgm:t>
    </dgm:pt>
    <dgm:pt modelId="{B379B0B2-3988-419C-BBD1-5C5B7AD7905D}" type="sibTrans" cxnId="{4744FBB3-84C7-43B4-8BBF-422E0E3E4A05}">
      <dgm:prSet/>
      <dgm:spPr/>
      <dgm:t>
        <a:bodyPr/>
        <a:lstStyle/>
        <a:p>
          <a:endParaRPr lang="en-US"/>
        </a:p>
      </dgm:t>
    </dgm:pt>
    <dgm:pt modelId="{430EFAE1-56D3-474C-A279-FEC819FEC126}">
      <dgm:prSet phldrT="[Text]"/>
      <dgm:spPr/>
      <dgm:t>
        <a:bodyPr/>
        <a:lstStyle/>
        <a:p>
          <a:pPr algn="ctr"/>
          <a:r>
            <a:rPr lang="en-US" dirty="0"/>
            <a:t>Business Process Fit/Gap Workshops</a:t>
          </a:r>
        </a:p>
      </dgm:t>
    </dgm:pt>
    <dgm:pt modelId="{6BC327D8-34DD-4549-9FDC-CEF3C30E9518}" type="parTrans" cxnId="{1398FC45-500A-4000-A8E2-175D93191414}">
      <dgm:prSet/>
      <dgm:spPr/>
      <dgm:t>
        <a:bodyPr/>
        <a:lstStyle/>
        <a:p>
          <a:endParaRPr lang="en-US"/>
        </a:p>
      </dgm:t>
    </dgm:pt>
    <dgm:pt modelId="{792E93C6-88D1-41F2-A58E-7F383E545D06}" type="sibTrans" cxnId="{1398FC45-500A-4000-A8E2-175D93191414}">
      <dgm:prSet/>
      <dgm:spPr/>
      <dgm:t>
        <a:bodyPr/>
        <a:lstStyle/>
        <a:p>
          <a:endParaRPr lang="en-US"/>
        </a:p>
      </dgm:t>
    </dgm:pt>
    <dgm:pt modelId="{015D4989-FE9C-43DA-960F-647508C6E3E9}">
      <dgm:prSet/>
      <dgm:spPr/>
      <dgm:t>
        <a:bodyPr/>
        <a:lstStyle/>
        <a:p>
          <a:pPr algn="ctr"/>
          <a:r>
            <a:rPr lang="en-US" dirty="0"/>
            <a:t>Local Configuration &amp; Security Mapping</a:t>
          </a:r>
        </a:p>
      </dgm:t>
    </dgm:pt>
    <dgm:pt modelId="{FA7BF929-9EDA-475F-A3A5-0F9C8FCA33B2}" type="parTrans" cxnId="{0E51BF13-F395-44F7-B795-4A6742C31929}">
      <dgm:prSet/>
      <dgm:spPr/>
      <dgm:t>
        <a:bodyPr/>
        <a:lstStyle/>
        <a:p>
          <a:endParaRPr lang="en-US"/>
        </a:p>
      </dgm:t>
    </dgm:pt>
    <dgm:pt modelId="{EB31CDBC-32E6-4347-80FE-44DEC4C79EAF}" type="sibTrans" cxnId="{0E51BF13-F395-44F7-B795-4A6742C31929}">
      <dgm:prSet/>
      <dgm:spPr/>
      <dgm:t>
        <a:bodyPr/>
        <a:lstStyle/>
        <a:p>
          <a:endParaRPr lang="en-US"/>
        </a:p>
      </dgm:t>
    </dgm:pt>
    <dgm:pt modelId="{22D56C8F-C789-465F-8495-526ACB99BFA9}">
      <dgm:prSet/>
      <dgm:spPr/>
      <dgm:t>
        <a:bodyPr/>
        <a:lstStyle/>
        <a:p>
          <a:pPr algn="ctr"/>
          <a:r>
            <a:rPr lang="en-US" dirty="0"/>
            <a:t>Online Training Courses</a:t>
          </a:r>
        </a:p>
      </dgm:t>
    </dgm:pt>
    <dgm:pt modelId="{7AEC71B9-57EC-4329-BE97-94623B280681}" type="parTrans" cxnId="{65F059F5-B7B8-483A-A46C-F7B1564F1883}">
      <dgm:prSet/>
      <dgm:spPr/>
      <dgm:t>
        <a:bodyPr/>
        <a:lstStyle/>
        <a:p>
          <a:endParaRPr lang="en-US"/>
        </a:p>
      </dgm:t>
    </dgm:pt>
    <dgm:pt modelId="{F0000758-C292-4187-9F46-0F9756457A12}" type="sibTrans" cxnId="{65F059F5-B7B8-483A-A46C-F7B1564F1883}">
      <dgm:prSet/>
      <dgm:spPr/>
      <dgm:t>
        <a:bodyPr/>
        <a:lstStyle/>
        <a:p>
          <a:endParaRPr lang="en-US"/>
        </a:p>
      </dgm:t>
    </dgm:pt>
    <dgm:pt modelId="{9ED7D860-EB05-43A2-B823-4177A7A5A74F}">
      <dgm:prSet/>
      <dgm:spPr/>
      <dgm:t>
        <a:bodyPr/>
        <a:lstStyle/>
        <a:p>
          <a:pPr algn="ctr"/>
          <a:r>
            <a:rPr lang="en-US" dirty="0"/>
            <a:t>End User Training</a:t>
          </a:r>
        </a:p>
      </dgm:t>
    </dgm:pt>
    <dgm:pt modelId="{DE8F6B88-5E0B-46E6-8D2E-1D46E247C1D7}" type="parTrans" cxnId="{81ACDD22-7D08-41C2-A3B1-EF1D220B519F}">
      <dgm:prSet/>
      <dgm:spPr/>
      <dgm:t>
        <a:bodyPr/>
        <a:lstStyle/>
        <a:p>
          <a:endParaRPr lang="en-US"/>
        </a:p>
      </dgm:t>
    </dgm:pt>
    <dgm:pt modelId="{1D38E798-9894-43FB-B68D-EF8A38B554B9}" type="sibTrans" cxnId="{81ACDD22-7D08-41C2-A3B1-EF1D220B519F}">
      <dgm:prSet/>
      <dgm:spPr/>
      <dgm:t>
        <a:bodyPr/>
        <a:lstStyle/>
        <a:p>
          <a:endParaRPr lang="en-US"/>
        </a:p>
      </dgm:t>
    </dgm:pt>
    <dgm:pt modelId="{019EB862-E44F-488E-8773-5E0526CA3206}" type="pres">
      <dgm:prSet presAssocID="{E0EC99A3-EBC1-4C51-A664-303B0F10F27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C1902AA-CBB3-4AB3-B21F-7F99504B6EEE}" type="pres">
      <dgm:prSet presAssocID="{2CE275BF-A908-4362-BA8A-DBBC9ACE6B20}" presName="composite" presStyleCnt="0"/>
      <dgm:spPr/>
    </dgm:pt>
    <dgm:pt modelId="{A542A7C1-5808-4310-96E0-72A27A9F956F}" type="pres">
      <dgm:prSet presAssocID="{2CE275BF-A908-4362-BA8A-DBBC9ACE6B20}" presName="LShape" presStyleLbl="alignNode1" presStyleIdx="0" presStyleCnt="11" custLinFactNeighborX="1335" custLinFactNeighborY="2116"/>
      <dgm:spPr/>
    </dgm:pt>
    <dgm:pt modelId="{AA221387-F80D-4407-84C7-6B09EF99EC57}" type="pres">
      <dgm:prSet presAssocID="{2CE275BF-A908-4362-BA8A-DBBC9ACE6B20}" presName="ParentText" presStyleLbl="revTx" presStyleIdx="0" presStyleCnt="6" custLinFactNeighborY="23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2E0D3D-D0D0-448B-BD44-D57B005BD22A}" type="pres">
      <dgm:prSet presAssocID="{2CE275BF-A908-4362-BA8A-DBBC9ACE6B20}" presName="Triangle" presStyleLbl="alignNode1" presStyleIdx="1" presStyleCnt="11" custLinFactNeighborY="10876"/>
      <dgm:spPr/>
    </dgm:pt>
    <dgm:pt modelId="{1CEE2977-003C-4BD8-8ADF-6CCB783176C2}" type="pres">
      <dgm:prSet presAssocID="{90B2A492-6AEB-4E63-B700-C248FECD86C4}" presName="sibTrans" presStyleCnt="0"/>
      <dgm:spPr/>
    </dgm:pt>
    <dgm:pt modelId="{05EDC289-00F4-4D3B-8656-0FC8AAC71390}" type="pres">
      <dgm:prSet presAssocID="{90B2A492-6AEB-4E63-B700-C248FECD86C4}" presName="space" presStyleCnt="0"/>
      <dgm:spPr/>
    </dgm:pt>
    <dgm:pt modelId="{D8A1238F-951E-4D47-B76A-D1AE94350266}" type="pres">
      <dgm:prSet presAssocID="{48724F8C-2D7D-4C6F-89B6-DB4415AD35AC}" presName="composite" presStyleCnt="0"/>
      <dgm:spPr/>
    </dgm:pt>
    <dgm:pt modelId="{5B6B4452-83F4-4013-B5FE-95835CD5E5E7}" type="pres">
      <dgm:prSet presAssocID="{48724F8C-2D7D-4C6F-89B6-DB4415AD35AC}" presName="LShape" presStyleLbl="alignNode1" presStyleIdx="2" presStyleCnt="11" custLinFactNeighborY="3082"/>
      <dgm:spPr/>
    </dgm:pt>
    <dgm:pt modelId="{6BC69D88-97C1-4216-A357-0E834EFC8A5B}" type="pres">
      <dgm:prSet presAssocID="{48724F8C-2D7D-4C6F-89B6-DB4415AD35AC}" presName="ParentText" presStyleLbl="revTx" presStyleIdx="1" presStyleCnt="6" custLinFactNeighborY="23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A648B1-08EE-48F9-B47D-59DBF896CA2B}" type="pres">
      <dgm:prSet presAssocID="{48724F8C-2D7D-4C6F-89B6-DB4415AD35AC}" presName="Triangle" presStyleLbl="alignNode1" presStyleIdx="3" presStyleCnt="11" custLinFactNeighborY="10876"/>
      <dgm:spPr/>
    </dgm:pt>
    <dgm:pt modelId="{0BCFEA58-6420-4D95-8B99-A2B8DBC3D3C8}" type="pres">
      <dgm:prSet presAssocID="{B379B0B2-3988-419C-BBD1-5C5B7AD7905D}" presName="sibTrans" presStyleCnt="0"/>
      <dgm:spPr/>
    </dgm:pt>
    <dgm:pt modelId="{46AFE2FF-42DB-43A6-A252-3AC21FE09C2B}" type="pres">
      <dgm:prSet presAssocID="{B379B0B2-3988-419C-BBD1-5C5B7AD7905D}" presName="space" presStyleCnt="0"/>
      <dgm:spPr/>
    </dgm:pt>
    <dgm:pt modelId="{ABA002F0-B019-4F5F-BB77-3A2D38BBA8D1}" type="pres">
      <dgm:prSet presAssocID="{430EFAE1-56D3-474C-A279-FEC819FEC126}" presName="composite" presStyleCnt="0"/>
      <dgm:spPr/>
    </dgm:pt>
    <dgm:pt modelId="{8D4D25B7-9258-48C0-B4CC-0C6A2A5A76B6}" type="pres">
      <dgm:prSet presAssocID="{430EFAE1-56D3-474C-A279-FEC819FEC126}" presName="LShape" presStyleLbl="alignNode1" presStyleIdx="4" presStyleCnt="11" custLinFactNeighborY="3082"/>
      <dgm:spPr/>
    </dgm:pt>
    <dgm:pt modelId="{49BFA337-DB32-4BD8-AA36-83731EE19C4A}" type="pres">
      <dgm:prSet presAssocID="{430EFAE1-56D3-474C-A279-FEC819FEC126}" presName="ParentText" presStyleLbl="revTx" presStyleIdx="2" presStyleCnt="6" custLinFactNeighborY="23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2CA46B-481E-4944-801A-D998599014F6}" type="pres">
      <dgm:prSet presAssocID="{430EFAE1-56D3-474C-A279-FEC819FEC126}" presName="Triangle" presStyleLbl="alignNode1" presStyleIdx="5" presStyleCnt="11" custLinFactNeighborY="10876"/>
      <dgm:spPr/>
    </dgm:pt>
    <dgm:pt modelId="{ACF66AAC-B30A-405E-A08B-08923108A27B}" type="pres">
      <dgm:prSet presAssocID="{792E93C6-88D1-41F2-A58E-7F383E545D06}" presName="sibTrans" presStyleCnt="0"/>
      <dgm:spPr/>
    </dgm:pt>
    <dgm:pt modelId="{6C704626-274E-42F3-8763-6CFE11451AA4}" type="pres">
      <dgm:prSet presAssocID="{792E93C6-88D1-41F2-A58E-7F383E545D06}" presName="space" presStyleCnt="0"/>
      <dgm:spPr/>
    </dgm:pt>
    <dgm:pt modelId="{82093423-D4B3-47B8-8F28-47A3C11F44EC}" type="pres">
      <dgm:prSet presAssocID="{015D4989-FE9C-43DA-960F-647508C6E3E9}" presName="composite" presStyleCnt="0"/>
      <dgm:spPr/>
    </dgm:pt>
    <dgm:pt modelId="{A1736DD6-3B17-4DD9-B3B9-4AF7D5CBF28F}" type="pres">
      <dgm:prSet presAssocID="{015D4989-FE9C-43DA-960F-647508C6E3E9}" presName="LShape" presStyleLbl="alignNode1" presStyleIdx="6" presStyleCnt="11" custLinFactNeighborY="3082"/>
      <dgm:spPr/>
    </dgm:pt>
    <dgm:pt modelId="{A0963DDA-26E6-4306-B943-2789F580FB1D}" type="pres">
      <dgm:prSet presAssocID="{015D4989-FE9C-43DA-960F-647508C6E3E9}" presName="ParentText" presStyleLbl="revTx" presStyleIdx="3" presStyleCnt="6" custLinFactNeighborY="23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830A8D-3B98-4889-A0F9-DA1332B5BADA}" type="pres">
      <dgm:prSet presAssocID="{015D4989-FE9C-43DA-960F-647508C6E3E9}" presName="Triangle" presStyleLbl="alignNode1" presStyleIdx="7" presStyleCnt="11" custLinFactNeighborY="10876"/>
      <dgm:spPr/>
    </dgm:pt>
    <dgm:pt modelId="{31CCADC2-060B-4130-A37E-B29AD8460DFF}" type="pres">
      <dgm:prSet presAssocID="{EB31CDBC-32E6-4347-80FE-44DEC4C79EAF}" presName="sibTrans" presStyleCnt="0"/>
      <dgm:spPr/>
    </dgm:pt>
    <dgm:pt modelId="{FF252FCE-0784-4F13-9EF3-065C25B3D9C2}" type="pres">
      <dgm:prSet presAssocID="{EB31CDBC-32E6-4347-80FE-44DEC4C79EAF}" presName="space" presStyleCnt="0"/>
      <dgm:spPr/>
    </dgm:pt>
    <dgm:pt modelId="{A7E7794D-6595-4CE5-B4B3-2CA4E89001A3}" type="pres">
      <dgm:prSet presAssocID="{22D56C8F-C789-465F-8495-526ACB99BFA9}" presName="composite" presStyleCnt="0"/>
      <dgm:spPr/>
    </dgm:pt>
    <dgm:pt modelId="{E9819998-B065-4311-9C30-1A5A42965B2D}" type="pres">
      <dgm:prSet presAssocID="{22D56C8F-C789-465F-8495-526ACB99BFA9}" presName="LShape" presStyleLbl="alignNode1" presStyleIdx="8" presStyleCnt="11" custLinFactNeighborY="3082"/>
      <dgm:spPr/>
    </dgm:pt>
    <dgm:pt modelId="{42227094-0376-41EF-90CF-6AAFB95251D9}" type="pres">
      <dgm:prSet presAssocID="{22D56C8F-C789-465F-8495-526ACB99BFA9}" presName="ParentText" presStyleLbl="revTx" presStyleIdx="4" presStyleCnt="6" custLinFactNeighborY="23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FDC91C-FD9F-49C2-97FF-10D1AA00E538}" type="pres">
      <dgm:prSet presAssocID="{22D56C8F-C789-465F-8495-526ACB99BFA9}" presName="Triangle" presStyleLbl="alignNode1" presStyleIdx="9" presStyleCnt="11" custLinFactNeighborY="10876"/>
      <dgm:spPr/>
    </dgm:pt>
    <dgm:pt modelId="{CEF6DF64-51AF-4C9F-B159-74DF7AB6D707}" type="pres">
      <dgm:prSet presAssocID="{F0000758-C292-4187-9F46-0F9756457A12}" presName="sibTrans" presStyleCnt="0"/>
      <dgm:spPr/>
    </dgm:pt>
    <dgm:pt modelId="{16676FAE-B69E-445F-87A9-C1D5DB5DA985}" type="pres">
      <dgm:prSet presAssocID="{F0000758-C292-4187-9F46-0F9756457A12}" presName="space" presStyleCnt="0"/>
      <dgm:spPr/>
    </dgm:pt>
    <dgm:pt modelId="{9ADBF4D7-0D3F-4280-B7BC-26D7660EADBF}" type="pres">
      <dgm:prSet presAssocID="{9ED7D860-EB05-43A2-B823-4177A7A5A74F}" presName="composite" presStyleCnt="0"/>
      <dgm:spPr/>
    </dgm:pt>
    <dgm:pt modelId="{DF81E7A6-E479-414D-AAFE-4F6F8B1F631E}" type="pres">
      <dgm:prSet presAssocID="{9ED7D860-EB05-43A2-B823-4177A7A5A74F}" presName="LShape" presStyleLbl="alignNode1" presStyleIdx="10" presStyleCnt="11" custLinFactNeighborY="3082"/>
      <dgm:spPr/>
    </dgm:pt>
    <dgm:pt modelId="{3831BCC6-F559-4838-A8B7-29B21F54B7B5}" type="pres">
      <dgm:prSet presAssocID="{9ED7D860-EB05-43A2-B823-4177A7A5A74F}" presName="ParentText" presStyleLbl="revTx" presStyleIdx="5" presStyleCnt="6" custLinFactNeighborY="23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3518E4-6BA5-4F0F-A3AA-BDC0CBDB27DA}" type="presOf" srcId="{430EFAE1-56D3-474C-A279-FEC819FEC126}" destId="{49BFA337-DB32-4BD8-AA36-83731EE19C4A}" srcOrd="0" destOrd="0" presId="urn:microsoft.com/office/officeart/2009/3/layout/StepUpProcess"/>
    <dgm:cxn modelId="{37149AEE-5CE7-42C3-83D2-C7D7770714FC}" type="presOf" srcId="{22D56C8F-C789-465F-8495-526ACB99BFA9}" destId="{42227094-0376-41EF-90CF-6AAFB95251D9}" srcOrd="0" destOrd="0" presId="urn:microsoft.com/office/officeart/2009/3/layout/StepUpProcess"/>
    <dgm:cxn modelId="{65F059F5-B7B8-483A-A46C-F7B1564F1883}" srcId="{E0EC99A3-EBC1-4C51-A664-303B0F10F278}" destId="{22D56C8F-C789-465F-8495-526ACB99BFA9}" srcOrd="4" destOrd="0" parTransId="{7AEC71B9-57EC-4329-BE97-94623B280681}" sibTransId="{F0000758-C292-4187-9F46-0F9756457A12}"/>
    <dgm:cxn modelId="{D8644A49-E672-4AA4-930C-32C377D19536}" type="presOf" srcId="{9ED7D860-EB05-43A2-B823-4177A7A5A74F}" destId="{3831BCC6-F559-4838-A8B7-29B21F54B7B5}" srcOrd="0" destOrd="0" presId="urn:microsoft.com/office/officeart/2009/3/layout/StepUpProcess"/>
    <dgm:cxn modelId="{1398FC45-500A-4000-A8E2-175D93191414}" srcId="{E0EC99A3-EBC1-4C51-A664-303B0F10F278}" destId="{430EFAE1-56D3-474C-A279-FEC819FEC126}" srcOrd="2" destOrd="0" parTransId="{6BC327D8-34DD-4549-9FDC-CEF3C30E9518}" sibTransId="{792E93C6-88D1-41F2-A58E-7F383E545D06}"/>
    <dgm:cxn modelId="{0E51BF13-F395-44F7-B795-4A6742C31929}" srcId="{E0EC99A3-EBC1-4C51-A664-303B0F10F278}" destId="{015D4989-FE9C-43DA-960F-647508C6E3E9}" srcOrd="3" destOrd="0" parTransId="{FA7BF929-9EDA-475F-A3A5-0F9C8FCA33B2}" sibTransId="{EB31CDBC-32E6-4347-80FE-44DEC4C79EAF}"/>
    <dgm:cxn modelId="{81ACDD22-7D08-41C2-A3B1-EF1D220B519F}" srcId="{E0EC99A3-EBC1-4C51-A664-303B0F10F278}" destId="{9ED7D860-EB05-43A2-B823-4177A7A5A74F}" srcOrd="5" destOrd="0" parTransId="{DE8F6B88-5E0B-46E6-8D2E-1D46E247C1D7}" sibTransId="{1D38E798-9894-43FB-B68D-EF8A38B554B9}"/>
    <dgm:cxn modelId="{D53CB327-6BA9-4CD8-A806-86C3B4D26306}" type="presOf" srcId="{2CE275BF-A908-4362-BA8A-DBBC9ACE6B20}" destId="{AA221387-F80D-4407-84C7-6B09EF99EC57}" srcOrd="0" destOrd="0" presId="urn:microsoft.com/office/officeart/2009/3/layout/StepUpProcess"/>
    <dgm:cxn modelId="{3C642633-D2E7-45B0-B543-70270AEBB48B}" type="presOf" srcId="{015D4989-FE9C-43DA-960F-647508C6E3E9}" destId="{A0963DDA-26E6-4306-B943-2789F580FB1D}" srcOrd="0" destOrd="0" presId="urn:microsoft.com/office/officeart/2009/3/layout/StepUpProcess"/>
    <dgm:cxn modelId="{4744FBB3-84C7-43B4-8BBF-422E0E3E4A05}" srcId="{E0EC99A3-EBC1-4C51-A664-303B0F10F278}" destId="{48724F8C-2D7D-4C6F-89B6-DB4415AD35AC}" srcOrd="1" destOrd="0" parTransId="{A5E4E86A-24BD-45A4-9636-533FE419BE4E}" sibTransId="{B379B0B2-3988-419C-BBD1-5C5B7AD7905D}"/>
    <dgm:cxn modelId="{1F291EDD-844B-419C-B852-A9AD3065FA29}" type="presOf" srcId="{E0EC99A3-EBC1-4C51-A664-303B0F10F278}" destId="{019EB862-E44F-488E-8773-5E0526CA3206}" srcOrd="0" destOrd="0" presId="urn:microsoft.com/office/officeart/2009/3/layout/StepUpProcess"/>
    <dgm:cxn modelId="{DB602D23-5D3C-4CE6-A6EF-F13AC4772A07}" srcId="{E0EC99A3-EBC1-4C51-A664-303B0F10F278}" destId="{2CE275BF-A908-4362-BA8A-DBBC9ACE6B20}" srcOrd="0" destOrd="0" parTransId="{5FAB9153-CF44-4495-8973-4E270795BE9C}" sibTransId="{90B2A492-6AEB-4E63-B700-C248FECD86C4}"/>
    <dgm:cxn modelId="{AFF95184-808B-4486-BC21-70B6A56AC198}" type="presOf" srcId="{48724F8C-2D7D-4C6F-89B6-DB4415AD35AC}" destId="{6BC69D88-97C1-4216-A357-0E834EFC8A5B}" srcOrd="0" destOrd="0" presId="urn:microsoft.com/office/officeart/2009/3/layout/StepUpProcess"/>
    <dgm:cxn modelId="{19ABDB2F-65C0-4DE6-8A57-DD90183684E3}" type="presParOf" srcId="{019EB862-E44F-488E-8773-5E0526CA3206}" destId="{0C1902AA-CBB3-4AB3-B21F-7F99504B6EEE}" srcOrd="0" destOrd="0" presId="urn:microsoft.com/office/officeart/2009/3/layout/StepUpProcess"/>
    <dgm:cxn modelId="{47B3598C-32BF-4BE5-968F-07AA3B1D3E04}" type="presParOf" srcId="{0C1902AA-CBB3-4AB3-B21F-7F99504B6EEE}" destId="{A542A7C1-5808-4310-96E0-72A27A9F956F}" srcOrd="0" destOrd="0" presId="urn:microsoft.com/office/officeart/2009/3/layout/StepUpProcess"/>
    <dgm:cxn modelId="{57367255-2232-4D0E-A853-00DCA8AAEC56}" type="presParOf" srcId="{0C1902AA-CBB3-4AB3-B21F-7F99504B6EEE}" destId="{AA221387-F80D-4407-84C7-6B09EF99EC57}" srcOrd="1" destOrd="0" presId="urn:microsoft.com/office/officeart/2009/3/layout/StepUpProcess"/>
    <dgm:cxn modelId="{F013CB46-5DF3-4A51-B41F-ACEDD10F93BE}" type="presParOf" srcId="{0C1902AA-CBB3-4AB3-B21F-7F99504B6EEE}" destId="{9F2E0D3D-D0D0-448B-BD44-D57B005BD22A}" srcOrd="2" destOrd="0" presId="urn:microsoft.com/office/officeart/2009/3/layout/StepUpProcess"/>
    <dgm:cxn modelId="{F13D0A4F-D97C-4951-A85A-38FB0D569D70}" type="presParOf" srcId="{019EB862-E44F-488E-8773-5E0526CA3206}" destId="{1CEE2977-003C-4BD8-8ADF-6CCB783176C2}" srcOrd="1" destOrd="0" presId="urn:microsoft.com/office/officeart/2009/3/layout/StepUpProcess"/>
    <dgm:cxn modelId="{D9A7FE0B-4D12-4B60-9F6B-B881078E6B3C}" type="presParOf" srcId="{1CEE2977-003C-4BD8-8ADF-6CCB783176C2}" destId="{05EDC289-00F4-4D3B-8656-0FC8AAC71390}" srcOrd="0" destOrd="0" presId="urn:microsoft.com/office/officeart/2009/3/layout/StepUpProcess"/>
    <dgm:cxn modelId="{C2E1B165-8EC4-4B32-8633-A11C286A0E02}" type="presParOf" srcId="{019EB862-E44F-488E-8773-5E0526CA3206}" destId="{D8A1238F-951E-4D47-B76A-D1AE94350266}" srcOrd="2" destOrd="0" presId="urn:microsoft.com/office/officeart/2009/3/layout/StepUpProcess"/>
    <dgm:cxn modelId="{800C50F1-179C-4BE7-8D7B-A7A3EC97D1A6}" type="presParOf" srcId="{D8A1238F-951E-4D47-B76A-D1AE94350266}" destId="{5B6B4452-83F4-4013-B5FE-95835CD5E5E7}" srcOrd="0" destOrd="0" presId="urn:microsoft.com/office/officeart/2009/3/layout/StepUpProcess"/>
    <dgm:cxn modelId="{276E8678-DD40-4861-AB15-573AEAD2E45F}" type="presParOf" srcId="{D8A1238F-951E-4D47-B76A-D1AE94350266}" destId="{6BC69D88-97C1-4216-A357-0E834EFC8A5B}" srcOrd="1" destOrd="0" presId="urn:microsoft.com/office/officeart/2009/3/layout/StepUpProcess"/>
    <dgm:cxn modelId="{C4AD6EE1-378F-4B29-893A-A209D8B5A1C4}" type="presParOf" srcId="{D8A1238F-951E-4D47-B76A-D1AE94350266}" destId="{D0A648B1-08EE-48F9-B47D-59DBF896CA2B}" srcOrd="2" destOrd="0" presId="urn:microsoft.com/office/officeart/2009/3/layout/StepUpProcess"/>
    <dgm:cxn modelId="{C9FDFFA4-FAD6-44DD-A283-CE8C719D2E1D}" type="presParOf" srcId="{019EB862-E44F-488E-8773-5E0526CA3206}" destId="{0BCFEA58-6420-4D95-8B99-A2B8DBC3D3C8}" srcOrd="3" destOrd="0" presId="urn:microsoft.com/office/officeart/2009/3/layout/StepUpProcess"/>
    <dgm:cxn modelId="{3B7FA3D7-58CF-41E1-A375-1550BD68C655}" type="presParOf" srcId="{0BCFEA58-6420-4D95-8B99-A2B8DBC3D3C8}" destId="{46AFE2FF-42DB-43A6-A252-3AC21FE09C2B}" srcOrd="0" destOrd="0" presId="urn:microsoft.com/office/officeart/2009/3/layout/StepUpProcess"/>
    <dgm:cxn modelId="{437D406B-7B30-403E-80D9-F2C38C9C01B8}" type="presParOf" srcId="{019EB862-E44F-488E-8773-5E0526CA3206}" destId="{ABA002F0-B019-4F5F-BB77-3A2D38BBA8D1}" srcOrd="4" destOrd="0" presId="urn:microsoft.com/office/officeart/2009/3/layout/StepUpProcess"/>
    <dgm:cxn modelId="{543773E2-43FE-4440-99FB-702CD06EDC47}" type="presParOf" srcId="{ABA002F0-B019-4F5F-BB77-3A2D38BBA8D1}" destId="{8D4D25B7-9258-48C0-B4CC-0C6A2A5A76B6}" srcOrd="0" destOrd="0" presId="urn:microsoft.com/office/officeart/2009/3/layout/StepUpProcess"/>
    <dgm:cxn modelId="{B99D33E5-CB13-4CF4-9A42-B385676B46E8}" type="presParOf" srcId="{ABA002F0-B019-4F5F-BB77-3A2D38BBA8D1}" destId="{49BFA337-DB32-4BD8-AA36-83731EE19C4A}" srcOrd="1" destOrd="0" presId="urn:microsoft.com/office/officeart/2009/3/layout/StepUpProcess"/>
    <dgm:cxn modelId="{3EBD2A47-9096-47C7-88BB-36A0B6271E5D}" type="presParOf" srcId="{ABA002F0-B019-4F5F-BB77-3A2D38BBA8D1}" destId="{F22CA46B-481E-4944-801A-D998599014F6}" srcOrd="2" destOrd="0" presId="urn:microsoft.com/office/officeart/2009/3/layout/StepUpProcess"/>
    <dgm:cxn modelId="{28D781E7-8406-48CE-B11B-26B463467B01}" type="presParOf" srcId="{019EB862-E44F-488E-8773-5E0526CA3206}" destId="{ACF66AAC-B30A-405E-A08B-08923108A27B}" srcOrd="5" destOrd="0" presId="urn:microsoft.com/office/officeart/2009/3/layout/StepUpProcess"/>
    <dgm:cxn modelId="{349FB0D1-575C-4FD5-A44E-326FA4F18A98}" type="presParOf" srcId="{ACF66AAC-B30A-405E-A08B-08923108A27B}" destId="{6C704626-274E-42F3-8763-6CFE11451AA4}" srcOrd="0" destOrd="0" presId="urn:microsoft.com/office/officeart/2009/3/layout/StepUpProcess"/>
    <dgm:cxn modelId="{2345E59C-DE1F-48AC-A4C8-264514565193}" type="presParOf" srcId="{019EB862-E44F-488E-8773-5E0526CA3206}" destId="{82093423-D4B3-47B8-8F28-47A3C11F44EC}" srcOrd="6" destOrd="0" presId="urn:microsoft.com/office/officeart/2009/3/layout/StepUpProcess"/>
    <dgm:cxn modelId="{D9C13616-6B63-4104-AF50-45B088E633B8}" type="presParOf" srcId="{82093423-D4B3-47B8-8F28-47A3C11F44EC}" destId="{A1736DD6-3B17-4DD9-B3B9-4AF7D5CBF28F}" srcOrd="0" destOrd="0" presId="urn:microsoft.com/office/officeart/2009/3/layout/StepUpProcess"/>
    <dgm:cxn modelId="{BF022363-DF44-4449-B780-BE63807D8A0D}" type="presParOf" srcId="{82093423-D4B3-47B8-8F28-47A3C11F44EC}" destId="{A0963DDA-26E6-4306-B943-2789F580FB1D}" srcOrd="1" destOrd="0" presId="urn:microsoft.com/office/officeart/2009/3/layout/StepUpProcess"/>
    <dgm:cxn modelId="{DE7E62D3-59D1-4C51-B0A4-AFC43EB4366A}" type="presParOf" srcId="{82093423-D4B3-47B8-8F28-47A3C11F44EC}" destId="{B3830A8D-3B98-4889-A0F9-DA1332B5BADA}" srcOrd="2" destOrd="0" presId="urn:microsoft.com/office/officeart/2009/3/layout/StepUpProcess"/>
    <dgm:cxn modelId="{67E3F0BA-7B5F-4590-BA11-D4BC92DE3F06}" type="presParOf" srcId="{019EB862-E44F-488E-8773-5E0526CA3206}" destId="{31CCADC2-060B-4130-A37E-B29AD8460DFF}" srcOrd="7" destOrd="0" presId="urn:microsoft.com/office/officeart/2009/3/layout/StepUpProcess"/>
    <dgm:cxn modelId="{FE6E4476-13C0-415D-9852-3E97167655AD}" type="presParOf" srcId="{31CCADC2-060B-4130-A37E-B29AD8460DFF}" destId="{FF252FCE-0784-4F13-9EF3-065C25B3D9C2}" srcOrd="0" destOrd="0" presId="urn:microsoft.com/office/officeart/2009/3/layout/StepUpProcess"/>
    <dgm:cxn modelId="{DDB0D1BF-8A81-4D2E-B178-1A4482ACCB67}" type="presParOf" srcId="{019EB862-E44F-488E-8773-5E0526CA3206}" destId="{A7E7794D-6595-4CE5-B4B3-2CA4E89001A3}" srcOrd="8" destOrd="0" presId="urn:microsoft.com/office/officeart/2009/3/layout/StepUpProcess"/>
    <dgm:cxn modelId="{775738D2-17E6-46DC-9985-248420B12AA0}" type="presParOf" srcId="{A7E7794D-6595-4CE5-B4B3-2CA4E89001A3}" destId="{E9819998-B065-4311-9C30-1A5A42965B2D}" srcOrd="0" destOrd="0" presId="urn:microsoft.com/office/officeart/2009/3/layout/StepUpProcess"/>
    <dgm:cxn modelId="{BC35EF47-B1AE-4C4E-8B97-1C9012CB9B83}" type="presParOf" srcId="{A7E7794D-6595-4CE5-B4B3-2CA4E89001A3}" destId="{42227094-0376-41EF-90CF-6AAFB95251D9}" srcOrd="1" destOrd="0" presId="urn:microsoft.com/office/officeart/2009/3/layout/StepUpProcess"/>
    <dgm:cxn modelId="{D7E702B9-8804-4465-8E63-457B59CE4111}" type="presParOf" srcId="{A7E7794D-6595-4CE5-B4B3-2CA4E89001A3}" destId="{C2FDC91C-FD9F-49C2-97FF-10D1AA00E538}" srcOrd="2" destOrd="0" presId="urn:microsoft.com/office/officeart/2009/3/layout/StepUpProcess"/>
    <dgm:cxn modelId="{E14D839E-18CC-4D31-B813-1522A9758899}" type="presParOf" srcId="{019EB862-E44F-488E-8773-5E0526CA3206}" destId="{CEF6DF64-51AF-4C9F-B159-74DF7AB6D707}" srcOrd="9" destOrd="0" presId="urn:microsoft.com/office/officeart/2009/3/layout/StepUpProcess"/>
    <dgm:cxn modelId="{E803DEF9-BEC6-4F97-9495-35D0B1F1F721}" type="presParOf" srcId="{CEF6DF64-51AF-4C9F-B159-74DF7AB6D707}" destId="{16676FAE-B69E-445F-87A9-C1D5DB5DA985}" srcOrd="0" destOrd="0" presId="urn:microsoft.com/office/officeart/2009/3/layout/StepUpProcess"/>
    <dgm:cxn modelId="{32D4F5A1-A970-4AC1-BE55-1A424B3FDAAF}" type="presParOf" srcId="{019EB862-E44F-488E-8773-5E0526CA3206}" destId="{9ADBF4D7-0D3F-4280-B7BC-26D7660EADBF}" srcOrd="10" destOrd="0" presId="urn:microsoft.com/office/officeart/2009/3/layout/StepUpProcess"/>
    <dgm:cxn modelId="{0426ADDC-1F3A-4B90-AD27-54DE12D2732D}" type="presParOf" srcId="{9ADBF4D7-0D3F-4280-B7BC-26D7660EADBF}" destId="{DF81E7A6-E479-414D-AAFE-4F6F8B1F631E}" srcOrd="0" destOrd="0" presId="urn:microsoft.com/office/officeart/2009/3/layout/StepUpProcess"/>
    <dgm:cxn modelId="{D4D33B1A-6492-4E2A-B103-7DA6440DFCCE}" type="presParOf" srcId="{9ADBF4D7-0D3F-4280-B7BC-26D7660EADBF}" destId="{3831BCC6-F559-4838-A8B7-29B21F54B7B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60F167-9D4E-4D83-AD10-5BEE314ADE09}">
      <dsp:nvSpPr>
        <dsp:cNvPr id="0" name=""/>
        <dsp:cNvSpPr/>
      </dsp:nvSpPr>
      <dsp:spPr>
        <a:xfrm>
          <a:off x="4332" y="1048193"/>
          <a:ext cx="1611709" cy="64468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Fall ‘19</a:t>
          </a:r>
        </a:p>
      </dsp:txBody>
      <dsp:txXfrm>
        <a:off x="326674" y="1048193"/>
        <a:ext cx="967026" cy="644683"/>
      </dsp:txXfrm>
    </dsp:sp>
    <dsp:sp modelId="{EA43F14B-C72C-4051-A6CC-DF97AEE94000}">
      <dsp:nvSpPr>
        <dsp:cNvPr id="0" name=""/>
        <dsp:cNvSpPr/>
      </dsp:nvSpPr>
      <dsp:spPr>
        <a:xfrm>
          <a:off x="1454871" y="1048193"/>
          <a:ext cx="1611709" cy="64468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Winter ‘20</a:t>
          </a:r>
        </a:p>
      </dsp:txBody>
      <dsp:txXfrm>
        <a:off x="1777213" y="1048193"/>
        <a:ext cx="967026" cy="644683"/>
      </dsp:txXfrm>
    </dsp:sp>
    <dsp:sp modelId="{C1555FCD-B99D-4CE1-A645-FBF560557B6A}">
      <dsp:nvSpPr>
        <dsp:cNvPr id="0" name=""/>
        <dsp:cNvSpPr/>
      </dsp:nvSpPr>
      <dsp:spPr>
        <a:xfrm>
          <a:off x="2905409" y="1048193"/>
          <a:ext cx="1611709" cy="64468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Spring ‘20</a:t>
          </a:r>
        </a:p>
      </dsp:txBody>
      <dsp:txXfrm>
        <a:off x="3227751" y="1048193"/>
        <a:ext cx="967026" cy="644683"/>
      </dsp:txXfrm>
    </dsp:sp>
    <dsp:sp modelId="{BDE8EE82-C312-4C4C-8947-D91C7AE5E158}">
      <dsp:nvSpPr>
        <dsp:cNvPr id="0" name=""/>
        <dsp:cNvSpPr/>
      </dsp:nvSpPr>
      <dsp:spPr>
        <a:xfrm>
          <a:off x="4355948" y="1048193"/>
          <a:ext cx="1611709" cy="64468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Summer ‘20</a:t>
          </a:r>
        </a:p>
      </dsp:txBody>
      <dsp:txXfrm>
        <a:off x="4678290" y="1048193"/>
        <a:ext cx="967026" cy="644683"/>
      </dsp:txXfrm>
    </dsp:sp>
    <dsp:sp modelId="{C7053CAF-1BB5-4B40-8A5E-CD1495C20071}">
      <dsp:nvSpPr>
        <dsp:cNvPr id="0" name=""/>
        <dsp:cNvSpPr/>
      </dsp:nvSpPr>
      <dsp:spPr>
        <a:xfrm>
          <a:off x="5806486" y="1048193"/>
          <a:ext cx="1611709" cy="64468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Fall ‘20</a:t>
          </a:r>
        </a:p>
      </dsp:txBody>
      <dsp:txXfrm>
        <a:off x="6128828" y="1048193"/>
        <a:ext cx="967026" cy="644683"/>
      </dsp:txXfrm>
    </dsp:sp>
    <dsp:sp modelId="{3AB75B5A-FDB2-43E9-8071-40E8B11BF758}">
      <dsp:nvSpPr>
        <dsp:cNvPr id="0" name=""/>
        <dsp:cNvSpPr/>
      </dsp:nvSpPr>
      <dsp:spPr>
        <a:xfrm>
          <a:off x="7257025" y="1048193"/>
          <a:ext cx="1611709" cy="64468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Winter ‘21</a:t>
          </a:r>
        </a:p>
      </dsp:txBody>
      <dsp:txXfrm>
        <a:off x="7579367" y="1048193"/>
        <a:ext cx="967026" cy="644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2A7C1-5808-4310-96E0-72A27A9F956F}">
      <dsp:nvSpPr>
        <dsp:cNvPr id="0" name=""/>
        <dsp:cNvSpPr/>
      </dsp:nvSpPr>
      <dsp:spPr>
        <a:xfrm rot="5400000">
          <a:off x="298004" y="2553587"/>
          <a:ext cx="823877" cy="137091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221387-F80D-4407-84C7-6B09EF99EC57}">
      <dsp:nvSpPr>
        <dsp:cNvPr id="0" name=""/>
        <dsp:cNvSpPr/>
      </dsp:nvSpPr>
      <dsp:spPr>
        <a:xfrm>
          <a:off x="142177" y="2971170"/>
          <a:ext cx="1237668" cy="1084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dirty="0"/>
            <a:t>Change Impact Analysis</a:t>
          </a:r>
        </a:p>
      </dsp:txBody>
      <dsp:txXfrm>
        <a:off x="142177" y="2971170"/>
        <a:ext cx="1237668" cy="1084889"/>
      </dsp:txXfrm>
    </dsp:sp>
    <dsp:sp modelId="{9F2E0D3D-D0D0-448B-BD44-D57B005BD22A}">
      <dsp:nvSpPr>
        <dsp:cNvPr id="0" name=""/>
        <dsp:cNvSpPr/>
      </dsp:nvSpPr>
      <dsp:spPr>
        <a:xfrm>
          <a:off x="1146323" y="2460624"/>
          <a:ext cx="233522" cy="233522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6B4452-83F4-4013-B5FE-95835CD5E5E7}">
      <dsp:nvSpPr>
        <dsp:cNvPr id="0" name=""/>
        <dsp:cNvSpPr/>
      </dsp:nvSpPr>
      <dsp:spPr>
        <a:xfrm rot="5400000">
          <a:off x="1794850" y="2186621"/>
          <a:ext cx="823877" cy="137091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69D88-97C1-4216-A357-0E834EFC8A5B}">
      <dsp:nvSpPr>
        <dsp:cNvPr id="0" name=""/>
        <dsp:cNvSpPr/>
      </dsp:nvSpPr>
      <dsp:spPr>
        <a:xfrm>
          <a:off x="1657325" y="2596245"/>
          <a:ext cx="1237668" cy="1084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Global PeopleSoft Design Courses</a:t>
          </a:r>
        </a:p>
      </dsp:txBody>
      <dsp:txXfrm>
        <a:off x="1657325" y="2596245"/>
        <a:ext cx="1237668" cy="1084889"/>
      </dsp:txXfrm>
    </dsp:sp>
    <dsp:sp modelId="{D0A648B1-08EE-48F9-B47D-59DBF896CA2B}">
      <dsp:nvSpPr>
        <dsp:cNvPr id="0" name=""/>
        <dsp:cNvSpPr/>
      </dsp:nvSpPr>
      <dsp:spPr>
        <a:xfrm>
          <a:off x="2661471" y="2085699"/>
          <a:ext cx="233522" cy="233522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4D25B7-9258-48C0-B4CC-0C6A2A5A76B6}">
      <dsp:nvSpPr>
        <dsp:cNvPr id="0" name=""/>
        <dsp:cNvSpPr/>
      </dsp:nvSpPr>
      <dsp:spPr>
        <a:xfrm rot="5400000">
          <a:off x="3309999" y="1811696"/>
          <a:ext cx="823877" cy="1370913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FA337-DB32-4BD8-AA36-83731EE19C4A}">
      <dsp:nvSpPr>
        <dsp:cNvPr id="0" name=""/>
        <dsp:cNvSpPr/>
      </dsp:nvSpPr>
      <dsp:spPr>
        <a:xfrm>
          <a:off x="3172473" y="2221320"/>
          <a:ext cx="1237668" cy="1084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Business Process Fit/Gap Workshops</a:t>
          </a:r>
        </a:p>
      </dsp:txBody>
      <dsp:txXfrm>
        <a:off x="3172473" y="2221320"/>
        <a:ext cx="1237668" cy="1084889"/>
      </dsp:txXfrm>
    </dsp:sp>
    <dsp:sp modelId="{F22CA46B-481E-4944-801A-D998599014F6}">
      <dsp:nvSpPr>
        <dsp:cNvPr id="0" name=""/>
        <dsp:cNvSpPr/>
      </dsp:nvSpPr>
      <dsp:spPr>
        <a:xfrm>
          <a:off x="4176619" y="1710774"/>
          <a:ext cx="233522" cy="233522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736DD6-3B17-4DD9-B3B9-4AF7D5CBF28F}">
      <dsp:nvSpPr>
        <dsp:cNvPr id="0" name=""/>
        <dsp:cNvSpPr/>
      </dsp:nvSpPr>
      <dsp:spPr>
        <a:xfrm rot="5400000">
          <a:off x="4825147" y="1436771"/>
          <a:ext cx="823877" cy="137091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63DDA-26E6-4306-B943-2789F580FB1D}">
      <dsp:nvSpPr>
        <dsp:cNvPr id="0" name=""/>
        <dsp:cNvSpPr/>
      </dsp:nvSpPr>
      <dsp:spPr>
        <a:xfrm>
          <a:off x="4687621" y="1846396"/>
          <a:ext cx="1237668" cy="1084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Local Configuration &amp; Security Mapping</a:t>
          </a:r>
        </a:p>
      </dsp:txBody>
      <dsp:txXfrm>
        <a:off x="4687621" y="1846396"/>
        <a:ext cx="1237668" cy="1084889"/>
      </dsp:txXfrm>
    </dsp:sp>
    <dsp:sp modelId="{B3830A8D-3B98-4889-A0F9-DA1332B5BADA}">
      <dsp:nvSpPr>
        <dsp:cNvPr id="0" name=""/>
        <dsp:cNvSpPr/>
      </dsp:nvSpPr>
      <dsp:spPr>
        <a:xfrm>
          <a:off x="5691767" y="1335849"/>
          <a:ext cx="233522" cy="233522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19998-B065-4311-9C30-1A5A42965B2D}">
      <dsp:nvSpPr>
        <dsp:cNvPr id="0" name=""/>
        <dsp:cNvSpPr/>
      </dsp:nvSpPr>
      <dsp:spPr>
        <a:xfrm rot="5400000">
          <a:off x="6340295" y="1061847"/>
          <a:ext cx="823877" cy="137091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27094-0376-41EF-90CF-6AAFB95251D9}">
      <dsp:nvSpPr>
        <dsp:cNvPr id="0" name=""/>
        <dsp:cNvSpPr/>
      </dsp:nvSpPr>
      <dsp:spPr>
        <a:xfrm>
          <a:off x="6202769" y="1471471"/>
          <a:ext cx="1237668" cy="1084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Online Training Courses</a:t>
          </a:r>
        </a:p>
      </dsp:txBody>
      <dsp:txXfrm>
        <a:off x="6202769" y="1471471"/>
        <a:ext cx="1237668" cy="1084889"/>
      </dsp:txXfrm>
    </dsp:sp>
    <dsp:sp modelId="{C2FDC91C-FD9F-49C2-97FF-10D1AA00E538}">
      <dsp:nvSpPr>
        <dsp:cNvPr id="0" name=""/>
        <dsp:cNvSpPr/>
      </dsp:nvSpPr>
      <dsp:spPr>
        <a:xfrm>
          <a:off x="7206915" y="960924"/>
          <a:ext cx="233522" cy="233522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81E7A6-E479-414D-AAFE-4F6F8B1F631E}">
      <dsp:nvSpPr>
        <dsp:cNvPr id="0" name=""/>
        <dsp:cNvSpPr/>
      </dsp:nvSpPr>
      <dsp:spPr>
        <a:xfrm rot="5400000">
          <a:off x="7855443" y="686922"/>
          <a:ext cx="823877" cy="137091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1BCC6-F559-4838-A8B7-29B21F54B7B5}">
      <dsp:nvSpPr>
        <dsp:cNvPr id="0" name=""/>
        <dsp:cNvSpPr/>
      </dsp:nvSpPr>
      <dsp:spPr>
        <a:xfrm>
          <a:off x="7717917" y="1096546"/>
          <a:ext cx="1237668" cy="1084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End User Training</a:t>
          </a:r>
        </a:p>
      </dsp:txBody>
      <dsp:txXfrm>
        <a:off x="7717917" y="1096546"/>
        <a:ext cx="1237668" cy="1084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8"/>
          </a:xfrm>
          <a:prstGeom prst="rect">
            <a:avLst/>
          </a:prstGeom>
        </p:spPr>
        <p:txBody>
          <a:bodyPr vert="horz" lIns="92960" tIns="46480" rIns="92960" bIns="464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5798"/>
          </a:xfrm>
          <a:prstGeom prst="rect">
            <a:avLst/>
          </a:prstGeom>
        </p:spPr>
        <p:txBody>
          <a:bodyPr vert="horz" lIns="92960" tIns="46480" rIns="92960" bIns="46480" rtlCol="0"/>
          <a:lstStyle>
            <a:lvl1pPr algn="r">
              <a:defRPr sz="1200"/>
            </a:lvl1pPr>
          </a:lstStyle>
          <a:p>
            <a:fld id="{DB4BA721-8590-479D-92B7-12CC8C445F20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3350" y="1160463"/>
            <a:ext cx="4178300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60" tIns="46480" rIns="92960" bIns="464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0"/>
            <a:ext cx="5588000" cy="3655457"/>
          </a:xfrm>
          <a:prstGeom prst="rect">
            <a:avLst/>
          </a:prstGeom>
        </p:spPr>
        <p:txBody>
          <a:bodyPr vert="horz" lIns="92960" tIns="46480" rIns="92960" bIns="4648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5"/>
            <a:ext cx="3026833" cy="465797"/>
          </a:xfrm>
          <a:prstGeom prst="rect">
            <a:avLst/>
          </a:prstGeom>
        </p:spPr>
        <p:txBody>
          <a:bodyPr vert="horz" lIns="92960" tIns="46480" rIns="92960" bIns="464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5"/>
            <a:ext cx="3026833" cy="465797"/>
          </a:xfrm>
          <a:prstGeom prst="rect">
            <a:avLst/>
          </a:prstGeom>
        </p:spPr>
        <p:txBody>
          <a:bodyPr vert="horz" lIns="92960" tIns="46480" rIns="92960" bIns="46480" rtlCol="0" anchor="b"/>
          <a:lstStyle>
            <a:lvl1pPr algn="r">
              <a:defRPr sz="1200"/>
            </a:lvl1pPr>
          </a:lstStyle>
          <a:p>
            <a:fld id="{39251F90-C054-4D8C-9F8C-A8B495DD6A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928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51F90-C054-4D8C-9F8C-A8B495DD6A5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22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Pie chart comes from AAR, shows requirements completed and remaining, student can detail into Academic Progress to see specific requirements and courses.</a:t>
            </a:r>
          </a:p>
          <a:p>
            <a:r>
              <a:rPr lang="en-US" dirty="0"/>
              <a:t>Can refresh to show recently added transfer credit.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84A02-D147-49A8-A06D-A5C08FF69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9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51F90-C054-4D8C-9F8C-A8B495DD6A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681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 Triangle Patter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8"/>
          <a:stretch/>
        </p:blipFill>
        <p:spPr>
          <a:xfrm>
            <a:off x="2317814" y="0"/>
            <a:ext cx="6829477" cy="374996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69889" y="3863687"/>
            <a:ext cx="8336975" cy="999259"/>
          </a:xfrm>
          <a:prstGeom prst="rect">
            <a:avLst/>
          </a:prstGeom>
        </p:spPr>
        <p:txBody>
          <a:bodyPr/>
          <a:lstStyle>
            <a:lvl1pPr>
              <a:defRPr sz="3600" cap="all" baseline="0">
                <a:solidFill>
                  <a:srgbClr val="003764"/>
                </a:solidFill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0608" y="4976665"/>
            <a:ext cx="8388928" cy="6790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25" b="0" i="0" baseline="0">
                <a:solidFill>
                  <a:srgbClr val="003764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Subheading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69888" y="5769404"/>
            <a:ext cx="4614862" cy="758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en-US" dirty="0"/>
              <a:t>Presenter(s)</a:t>
            </a:r>
            <a:br>
              <a:rPr lang="en-US" dirty="0"/>
            </a:br>
            <a:r>
              <a:rPr lang="en-US" dirty="0"/>
              <a:t>Month Day, Year</a:t>
            </a:r>
          </a:p>
        </p:txBody>
      </p:sp>
    </p:spTree>
    <p:extLst>
      <p:ext uri="{BB962C8B-B14F-4D97-AF65-F5344CB8AC3E}">
        <p14:creationId xmlns:p14="http://schemas.microsoft.com/office/powerpoint/2010/main" val="3213157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mmunity and Technical Colleges. Washington State Board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6"/>
            <a:ext cx="3286396" cy="1231537"/>
          </a:xfrm>
          <a:prstGeom prst="rect">
            <a:avLst/>
          </a:prstGeom>
        </p:spPr>
      </p:pic>
      <p:pic>
        <p:nvPicPr>
          <p:cNvPr id="12" name="Picture 11" descr="Header triangles patter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2"/>
            <a:ext cx="4067706" cy="1481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2625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003764"/>
                </a:solidFill>
              </a:defRPr>
            </a:lvl1pPr>
            <a:lvl2pPr marL="25716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2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4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97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29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 descr="Yellow sidebar"/>
          <p:cNvSpPr/>
          <p:nvPr/>
        </p:nvSpPr>
        <p:spPr>
          <a:xfrm>
            <a:off x="1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8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8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7" y="6529854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825"/>
            </a:lvl1pPr>
          </a:lstStyle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4" y="528408"/>
            <a:ext cx="1828800" cy="4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46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 descr="Yellow sidebar"/>
          <p:cNvSpPr/>
          <p:nvPr/>
        </p:nvSpPr>
        <p:spPr>
          <a:xfrm>
            <a:off x="1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8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8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7" y="6529854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825"/>
            </a:lvl1pPr>
          </a:lstStyle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9540" y="294200"/>
            <a:ext cx="8302337" cy="786457"/>
          </a:xfrm>
          <a:prstGeom prst="rect">
            <a:avLst/>
          </a:prstGeom>
        </p:spPr>
        <p:txBody>
          <a:bodyPr/>
          <a:lstStyle>
            <a:lvl1pPr>
              <a:defRPr sz="2625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9541" y="1174172"/>
            <a:ext cx="8336975" cy="49668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  <a:lvl2pPr>
              <a:defRPr>
                <a:solidFill>
                  <a:srgbClr val="003764"/>
                </a:solidFill>
              </a:defRPr>
            </a:lvl2pPr>
            <a:lvl3pPr>
              <a:defRPr>
                <a:solidFill>
                  <a:srgbClr val="003764"/>
                </a:solidFill>
              </a:defRPr>
            </a:lvl3pPr>
            <a:lvl4pPr>
              <a:defRPr>
                <a:solidFill>
                  <a:srgbClr val="003764"/>
                </a:solidFill>
              </a:defRPr>
            </a:lvl4pPr>
            <a:lvl5pPr>
              <a:defRPr>
                <a:solidFill>
                  <a:srgbClr val="0037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945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833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9C491-C54A-466D-9A0A-B72F0C3FB74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3124-BB59-4CDE-95E0-E523D9B2D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44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9C491-C54A-466D-9A0A-B72F0C3FB74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3124-BB59-4CDE-95E0-E523D9B2D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67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9C491-C54A-466D-9A0A-B72F0C3FB74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3124-BB59-4CDE-95E0-E523D9B2D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9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9C491-C54A-466D-9A0A-B72F0C3FB74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3124-BB59-4CDE-95E0-E523D9B2D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79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9C491-C54A-466D-9A0A-B72F0C3FB74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3124-BB59-4CDE-95E0-E523D9B2D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88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9C491-C54A-466D-9A0A-B72F0C3FB74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3124-BB59-4CDE-95E0-E523D9B2D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86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9C491-C54A-466D-9A0A-B72F0C3FB74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3124-BB59-4CDE-95E0-E523D9B2D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8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mmunity and Technical Colleges. Washington State Boar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6"/>
            <a:ext cx="3286396" cy="1231537"/>
          </a:xfrm>
          <a:prstGeom prst="rect">
            <a:avLst/>
          </a:prstGeom>
        </p:spPr>
      </p:pic>
      <p:pic>
        <p:nvPicPr>
          <p:cNvPr id="12" name="Picture 11" descr="Header triangles patter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2"/>
            <a:ext cx="4067706" cy="148179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36861" y="1549936"/>
            <a:ext cx="8336975" cy="797070"/>
          </a:xfrm>
          <a:prstGeom prst="rect">
            <a:avLst/>
          </a:prstGeom>
        </p:spPr>
        <p:txBody>
          <a:bodyPr/>
          <a:lstStyle>
            <a:lvl1pPr>
              <a:defRPr sz="2625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36861" y="2415155"/>
            <a:ext cx="8336975" cy="3757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  <a:lvl2pPr>
              <a:defRPr>
                <a:solidFill>
                  <a:srgbClr val="003764"/>
                </a:solidFill>
              </a:defRPr>
            </a:lvl2pPr>
            <a:lvl3pPr>
              <a:defRPr>
                <a:solidFill>
                  <a:srgbClr val="003764"/>
                </a:solidFill>
              </a:defRPr>
            </a:lvl3pPr>
            <a:lvl4pPr>
              <a:defRPr>
                <a:solidFill>
                  <a:srgbClr val="003764"/>
                </a:solidFill>
              </a:defRPr>
            </a:lvl4pPr>
            <a:lvl5pPr>
              <a:defRPr>
                <a:solidFill>
                  <a:srgbClr val="0037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 descr="Yellow sidebar"/>
          <p:cNvSpPr/>
          <p:nvPr/>
        </p:nvSpPr>
        <p:spPr>
          <a:xfrm>
            <a:off x="1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8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8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6246" y="6483928"/>
            <a:ext cx="467590" cy="237549"/>
          </a:xfrm>
          <a:prstGeom prst="rect">
            <a:avLst/>
          </a:prstGeom>
        </p:spPr>
        <p:txBody>
          <a:bodyPr/>
          <a:lstStyle>
            <a:lvl1pPr algn="r">
              <a:defRPr sz="825"/>
            </a:lvl1pPr>
          </a:lstStyle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4" y="528408"/>
            <a:ext cx="1828800" cy="4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55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9C491-C54A-466D-9A0A-B72F0C3FB74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3124-BB59-4CDE-95E0-E523D9B2D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3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9C491-C54A-466D-9A0A-B72F0C3FB74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3124-BB59-4CDE-95E0-E523D9B2D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66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9C491-C54A-466D-9A0A-B72F0C3FB74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3124-BB59-4CDE-95E0-E523D9B2D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98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9C491-C54A-466D-9A0A-B72F0C3FB74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43124-BB59-4CDE-95E0-E523D9B2D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49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 Triangle Patter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8"/>
          <a:stretch/>
        </p:blipFill>
        <p:spPr>
          <a:xfrm>
            <a:off x="2317814" y="0"/>
            <a:ext cx="6829477" cy="374996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69889" y="3863687"/>
            <a:ext cx="8336975" cy="999259"/>
          </a:xfrm>
          <a:prstGeom prst="rect">
            <a:avLst/>
          </a:prstGeom>
        </p:spPr>
        <p:txBody>
          <a:bodyPr/>
          <a:lstStyle>
            <a:lvl1pPr>
              <a:defRPr sz="3600" cap="all" baseline="0">
                <a:solidFill>
                  <a:srgbClr val="003764"/>
                </a:solidFill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0608" y="4976665"/>
            <a:ext cx="8388928" cy="6790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25" b="0" i="0" baseline="0">
                <a:solidFill>
                  <a:srgbClr val="003764"/>
                </a:solidFill>
                <a:latin typeface="+mj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Subheading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69888" y="5769404"/>
            <a:ext cx="4614862" cy="758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aseline="0">
                <a:solidFill>
                  <a:srgbClr val="003764"/>
                </a:solidFill>
              </a:defRPr>
            </a:lvl1pPr>
          </a:lstStyle>
          <a:p>
            <a:pPr lvl="0"/>
            <a:r>
              <a:rPr lang="en-US" dirty="0"/>
              <a:t>Presenter(s)</a:t>
            </a:r>
            <a:br>
              <a:rPr lang="en-US" dirty="0"/>
            </a:br>
            <a:r>
              <a:rPr lang="en-US" dirty="0"/>
              <a:t>Month Day, Year</a:t>
            </a:r>
          </a:p>
        </p:txBody>
      </p:sp>
    </p:spTree>
    <p:extLst>
      <p:ext uri="{BB962C8B-B14F-4D97-AF65-F5344CB8AC3E}">
        <p14:creationId xmlns:p14="http://schemas.microsoft.com/office/powerpoint/2010/main" val="3038277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mmunity and Technical Colleges. Washington State Boar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6"/>
            <a:ext cx="3286396" cy="1231537"/>
          </a:xfrm>
          <a:prstGeom prst="rect">
            <a:avLst/>
          </a:prstGeom>
        </p:spPr>
      </p:pic>
      <p:pic>
        <p:nvPicPr>
          <p:cNvPr id="12" name="Picture 11" descr="Header triangles patter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2"/>
            <a:ext cx="4067706" cy="148179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36861" y="1549936"/>
            <a:ext cx="8336975" cy="797070"/>
          </a:xfrm>
          <a:prstGeom prst="rect">
            <a:avLst/>
          </a:prstGeom>
        </p:spPr>
        <p:txBody>
          <a:bodyPr/>
          <a:lstStyle>
            <a:lvl1pPr>
              <a:defRPr sz="2625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36861" y="2415155"/>
            <a:ext cx="8336975" cy="37570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  <a:lvl2pPr>
              <a:defRPr>
                <a:solidFill>
                  <a:srgbClr val="003764"/>
                </a:solidFill>
              </a:defRPr>
            </a:lvl2pPr>
            <a:lvl3pPr>
              <a:defRPr>
                <a:solidFill>
                  <a:srgbClr val="003764"/>
                </a:solidFill>
              </a:defRPr>
            </a:lvl3pPr>
            <a:lvl4pPr>
              <a:defRPr>
                <a:solidFill>
                  <a:srgbClr val="003764"/>
                </a:solidFill>
              </a:defRPr>
            </a:lvl4pPr>
            <a:lvl5pPr>
              <a:defRPr>
                <a:solidFill>
                  <a:srgbClr val="0037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 descr="Yellow sidebar"/>
          <p:cNvSpPr/>
          <p:nvPr/>
        </p:nvSpPr>
        <p:spPr>
          <a:xfrm>
            <a:off x="1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8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8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6246" y="6483928"/>
            <a:ext cx="467590" cy="237549"/>
          </a:xfrm>
          <a:prstGeom prst="rect">
            <a:avLst/>
          </a:prstGeom>
        </p:spPr>
        <p:txBody>
          <a:bodyPr/>
          <a:lstStyle>
            <a:lvl1pPr algn="r">
              <a:defRPr sz="825"/>
            </a:lvl1pPr>
          </a:lstStyle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4" y="528408"/>
            <a:ext cx="1828800" cy="4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5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mmunity and Technical Colleges. Washington State Board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6"/>
            <a:ext cx="3286396" cy="1231537"/>
          </a:xfrm>
          <a:prstGeom prst="rect">
            <a:avLst/>
          </a:prstGeom>
        </p:spPr>
      </p:pic>
      <p:pic>
        <p:nvPicPr>
          <p:cNvPr id="11" name="Picture 10" descr="Header triangles patter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2"/>
            <a:ext cx="4067706" cy="148179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82469" y="1709746"/>
            <a:ext cx="8270588" cy="2852737"/>
          </a:xfrm>
          <a:prstGeom prst="rect">
            <a:avLst/>
          </a:prstGeom>
        </p:spPr>
        <p:txBody>
          <a:bodyPr anchor="b"/>
          <a:lstStyle>
            <a:lvl1pPr>
              <a:defRPr sz="3600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582469" y="4589471"/>
            <a:ext cx="827058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3764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 descr="Yellow sidebar"/>
          <p:cNvSpPr/>
          <p:nvPr/>
        </p:nvSpPr>
        <p:spPr>
          <a:xfrm>
            <a:off x="1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8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8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7" y="6529854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825"/>
            </a:lvl1pPr>
          </a:lstStyle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4" y="528408"/>
            <a:ext cx="1828800" cy="4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59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mmunity and Technical Colleges. Washington State Board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6"/>
            <a:ext cx="3286396" cy="1231537"/>
          </a:xfrm>
          <a:prstGeom prst="rect">
            <a:avLst/>
          </a:prstGeom>
        </p:spPr>
      </p:pic>
      <p:pic>
        <p:nvPicPr>
          <p:cNvPr id="12" name="Picture 11" descr="Header triangles patter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2"/>
            <a:ext cx="4067706" cy="1481791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22561" y="1462241"/>
            <a:ext cx="8534403" cy="719850"/>
          </a:xfrm>
          <a:prstGeom prst="rect">
            <a:avLst/>
          </a:prstGeom>
        </p:spPr>
        <p:txBody>
          <a:bodyPr/>
          <a:lstStyle>
            <a:lvl1pPr>
              <a:defRPr sz="2625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422561" y="2400302"/>
            <a:ext cx="4014357" cy="39693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  <a:lvl2pPr>
              <a:defRPr>
                <a:solidFill>
                  <a:srgbClr val="003764"/>
                </a:solidFill>
              </a:defRPr>
            </a:lvl2pPr>
            <a:lvl3pPr>
              <a:defRPr>
                <a:solidFill>
                  <a:srgbClr val="003764"/>
                </a:solidFill>
              </a:defRPr>
            </a:lvl3pPr>
            <a:lvl4pPr>
              <a:defRPr>
                <a:solidFill>
                  <a:srgbClr val="003764"/>
                </a:solidFill>
              </a:defRPr>
            </a:lvl4pPr>
            <a:lvl5pPr>
              <a:defRPr>
                <a:solidFill>
                  <a:srgbClr val="0037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4759271" y="2400306"/>
            <a:ext cx="4197693" cy="39693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  <a:lvl2pPr>
              <a:defRPr>
                <a:solidFill>
                  <a:srgbClr val="003764"/>
                </a:solidFill>
              </a:defRPr>
            </a:lvl2pPr>
            <a:lvl3pPr>
              <a:defRPr>
                <a:solidFill>
                  <a:srgbClr val="003764"/>
                </a:solidFill>
              </a:defRPr>
            </a:lvl3pPr>
            <a:lvl4pPr>
              <a:defRPr>
                <a:solidFill>
                  <a:srgbClr val="003764"/>
                </a:solidFill>
              </a:defRPr>
            </a:lvl4pPr>
            <a:lvl5pPr>
              <a:defRPr>
                <a:solidFill>
                  <a:srgbClr val="0037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 descr="Yellow sidebar"/>
          <p:cNvSpPr/>
          <p:nvPr/>
        </p:nvSpPr>
        <p:spPr>
          <a:xfrm>
            <a:off x="1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8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8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7" y="6529854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825"/>
            </a:lvl1pPr>
          </a:lstStyle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4" y="528408"/>
            <a:ext cx="1828800" cy="4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98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ommunity and Technical Colleges. Washington State Board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6"/>
            <a:ext cx="3286396" cy="1231537"/>
          </a:xfrm>
          <a:prstGeom prst="rect">
            <a:avLst/>
          </a:prstGeom>
        </p:spPr>
      </p:pic>
      <p:pic>
        <p:nvPicPr>
          <p:cNvPr id="13" name="Picture 12" descr="Header triangles patter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4065"/>
            <a:ext cx="4067706" cy="1481791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07277" y="1485854"/>
            <a:ext cx="8335388" cy="736311"/>
          </a:xfrm>
          <a:prstGeom prst="rect">
            <a:avLst/>
          </a:prstGeom>
        </p:spPr>
        <p:txBody>
          <a:bodyPr/>
          <a:lstStyle>
            <a:lvl1pPr>
              <a:defRPr sz="2625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507278" y="2385436"/>
            <a:ext cx="4002378" cy="5248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003764"/>
                </a:solidFill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>
          <a:xfrm>
            <a:off x="507278" y="3003842"/>
            <a:ext cx="4002378" cy="33138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  <a:lvl2pPr>
              <a:defRPr>
                <a:solidFill>
                  <a:srgbClr val="003764"/>
                </a:solidFill>
              </a:defRPr>
            </a:lvl2pPr>
            <a:lvl3pPr>
              <a:defRPr>
                <a:solidFill>
                  <a:srgbClr val="003764"/>
                </a:solidFill>
              </a:defRPr>
            </a:lvl3pPr>
            <a:lvl4pPr>
              <a:defRPr>
                <a:solidFill>
                  <a:srgbClr val="003764"/>
                </a:solidFill>
              </a:defRPr>
            </a:lvl4pPr>
            <a:lvl5pPr>
              <a:defRPr>
                <a:solidFill>
                  <a:srgbClr val="0037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0207" y="2385430"/>
            <a:ext cx="4052457" cy="52489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003764"/>
                </a:solidFill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4"/>
          </p:nvPr>
        </p:nvSpPr>
        <p:spPr>
          <a:xfrm>
            <a:off x="4790207" y="3003842"/>
            <a:ext cx="4052457" cy="33138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  <a:lvl2pPr>
              <a:defRPr>
                <a:solidFill>
                  <a:srgbClr val="003764"/>
                </a:solidFill>
              </a:defRPr>
            </a:lvl2pPr>
            <a:lvl3pPr>
              <a:defRPr>
                <a:solidFill>
                  <a:srgbClr val="003764"/>
                </a:solidFill>
              </a:defRPr>
            </a:lvl3pPr>
            <a:lvl4pPr>
              <a:defRPr>
                <a:solidFill>
                  <a:srgbClr val="003764"/>
                </a:solidFill>
              </a:defRPr>
            </a:lvl4pPr>
            <a:lvl5pPr>
              <a:defRPr>
                <a:solidFill>
                  <a:srgbClr val="0037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3" descr="Yellow sidebar"/>
          <p:cNvSpPr/>
          <p:nvPr/>
        </p:nvSpPr>
        <p:spPr>
          <a:xfrm>
            <a:off x="1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8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8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7" y="6529854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825"/>
            </a:lvl1pPr>
          </a:lstStyle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4" y="528408"/>
            <a:ext cx="1828800" cy="4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92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mmunity and Technical Colleges. Washington State Board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6"/>
            <a:ext cx="3286396" cy="1231537"/>
          </a:xfrm>
          <a:prstGeom prst="rect">
            <a:avLst/>
          </a:prstGeom>
        </p:spPr>
      </p:pic>
      <p:pic>
        <p:nvPicPr>
          <p:cNvPr id="9" name="Picture 8" descr="Header triangles patter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2"/>
            <a:ext cx="4067706" cy="148179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40327" y="1457982"/>
            <a:ext cx="8302337" cy="786457"/>
          </a:xfrm>
          <a:prstGeom prst="rect">
            <a:avLst/>
          </a:prstGeom>
        </p:spPr>
        <p:txBody>
          <a:bodyPr/>
          <a:lstStyle>
            <a:lvl1pPr>
              <a:defRPr sz="2625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 descr="Yellow sidebar"/>
          <p:cNvSpPr/>
          <p:nvPr/>
        </p:nvSpPr>
        <p:spPr>
          <a:xfrm>
            <a:off x="1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8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8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7" y="6529854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825"/>
            </a:lvl1pPr>
          </a:lstStyle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4" y="528408"/>
            <a:ext cx="1828800" cy="4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5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mmunity and Technical Colleges. Washington State Board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6"/>
            <a:ext cx="3286396" cy="1231537"/>
          </a:xfrm>
          <a:prstGeom prst="rect">
            <a:avLst/>
          </a:prstGeom>
        </p:spPr>
      </p:pic>
      <p:pic>
        <p:nvPicPr>
          <p:cNvPr id="11" name="Picture 10" descr="Header triangles patter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2"/>
            <a:ext cx="4067706" cy="148179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82469" y="1709746"/>
            <a:ext cx="8270588" cy="2852737"/>
          </a:xfrm>
          <a:prstGeom prst="rect">
            <a:avLst/>
          </a:prstGeom>
        </p:spPr>
        <p:txBody>
          <a:bodyPr anchor="b"/>
          <a:lstStyle>
            <a:lvl1pPr>
              <a:defRPr sz="3600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582469" y="4589471"/>
            <a:ext cx="8270588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3764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Rectangle 11" descr="Yellow sidebar"/>
          <p:cNvSpPr/>
          <p:nvPr/>
        </p:nvSpPr>
        <p:spPr>
          <a:xfrm>
            <a:off x="1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8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8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7" y="6529854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825"/>
            </a:lvl1pPr>
          </a:lstStyle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4" y="528408"/>
            <a:ext cx="1828800" cy="4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59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mmunity and Technical Colleges. Washington State Board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6"/>
            <a:ext cx="3286396" cy="1231537"/>
          </a:xfrm>
          <a:prstGeom prst="rect">
            <a:avLst/>
          </a:prstGeom>
        </p:spPr>
      </p:pic>
      <p:pic>
        <p:nvPicPr>
          <p:cNvPr id="10" name="Picture 9" descr="Header triangles patter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2"/>
            <a:ext cx="4067706" cy="1481791"/>
          </a:xfrm>
          <a:prstGeom prst="rect">
            <a:avLst/>
          </a:prstGeom>
        </p:spPr>
      </p:pic>
      <p:sp>
        <p:nvSpPr>
          <p:cNvPr id="8" name="Rectangle 7" descr="Yellow sidebar"/>
          <p:cNvSpPr/>
          <p:nvPr/>
        </p:nvSpPr>
        <p:spPr>
          <a:xfrm>
            <a:off x="1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8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8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7" y="6529854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825"/>
            </a:lvl1pPr>
          </a:lstStyle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4" y="528408"/>
            <a:ext cx="1828800" cy="4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395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mmunity and Technical Colleges. Washington State Board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6"/>
            <a:ext cx="3286396" cy="1231537"/>
          </a:xfrm>
          <a:prstGeom prst="rect">
            <a:avLst/>
          </a:prstGeom>
        </p:spPr>
      </p:pic>
      <p:pic>
        <p:nvPicPr>
          <p:cNvPr id="11" name="Picture 10" descr="Header triangles patter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2"/>
            <a:ext cx="4067706" cy="148179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86495" y="1385541"/>
            <a:ext cx="3160715" cy="1409614"/>
          </a:xfrm>
          <a:prstGeom prst="rect">
            <a:avLst/>
          </a:prstGeom>
        </p:spPr>
        <p:txBody>
          <a:bodyPr anchor="b"/>
          <a:lstStyle>
            <a:lvl1pPr>
              <a:defRPr sz="2625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495" y="2888673"/>
            <a:ext cx="3160715" cy="34923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003764"/>
                </a:solidFill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863541" y="1569027"/>
            <a:ext cx="5041469" cy="481202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764"/>
                </a:solidFill>
              </a:defRPr>
            </a:lvl1pPr>
            <a:lvl2pPr>
              <a:defRPr sz="2100">
                <a:solidFill>
                  <a:srgbClr val="003764"/>
                </a:solidFill>
              </a:defRPr>
            </a:lvl2pPr>
            <a:lvl3pPr>
              <a:defRPr sz="1800">
                <a:solidFill>
                  <a:srgbClr val="003764"/>
                </a:solidFill>
              </a:defRPr>
            </a:lvl3pPr>
            <a:lvl4pPr>
              <a:defRPr sz="1500">
                <a:solidFill>
                  <a:srgbClr val="003764"/>
                </a:solidFill>
              </a:defRPr>
            </a:lvl4pPr>
            <a:lvl5pPr>
              <a:defRPr sz="1500">
                <a:solidFill>
                  <a:srgbClr val="003764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 descr="Yellow sidebar"/>
          <p:cNvSpPr/>
          <p:nvPr/>
        </p:nvSpPr>
        <p:spPr>
          <a:xfrm>
            <a:off x="1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8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8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7" y="6529854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825"/>
            </a:lvl1pPr>
          </a:lstStyle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4" y="528408"/>
            <a:ext cx="1828800" cy="4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06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mmunity and Technical Colleges. Washington State Board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6"/>
            <a:ext cx="3286396" cy="1231537"/>
          </a:xfrm>
          <a:prstGeom prst="rect">
            <a:avLst/>
          </a:prstGeom>
        </p:spPr>
      </p:pic>
      <p:pic>
        <p:nvPicPr>
          <p:cNvPr id="11" name="Picture 10" descr="Header triangles patter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2"/>
            <a:ext cx="4067706" cy="148179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03371" y="1385541"/>
            <a:ext cx="3358139" cy="1409614"/>
          </a:xfrm>
          <a:prstGeom prst="rect">
            <a:avLst/>
          </a:prstGeom>
        </p:spPr>
        <p:txBody>
          <a:bodyPr anchor="b"/>
          <a:lstStyle>
            <a:lvl1pPr>
              <a:defRPr sz="2625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371" y="2888675"/>
            <a:ext cx="3358139" cy="3542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003764"/>
                </a:solidFill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024048" y="1569028"/>
            <a:ext cx="4839398" cy="486247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764"/>
                </a:solidFill>
              </a:defRPr>
            </a:lvl1pPr>
            <a:lvl2pPr>
              <a:defRPr sz="2100">
                <a:solidFill>
                  <a:srgbClr val="003764"/>
                </a:solidFill>
              </a:defRPr>
            </a:lvl2pPr>
            <a:lvl3pPr>
              <a:defRPr sz="1800">
                <a:solidFill>
                  <a:srgbClr val="003764"/>
                </a:solidFill>
              </a:defRPr>
            </a:lvl3pPr>
            <a:lvl4pPr>
              <a:defRPr sz="1500">
                <a:solidFill>
                  <a:srgbClr val="003764"/>
                </a:solidFill>
              </a:defRPr>
            </a:lvl4pPr>
            <a:lvl5pPr>
              <a:defRPr sz="1500">
                <a:solidFill>
                  <a:srgbClr val="003764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 descr="Yellow sidebar"/>
          <p:cNvSpPr/>
          <p:nvPr/>
        </p:nvSpPr>
        <p:spPr>
          <a:xfrm>
            <a:off x="1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8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8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7" y="6529854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825"/>
            </a:lvl1pPr>
          </a:lstStyle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4" y="528408"/>
            <a:ext cx="1828800" cy="4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58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mmunity and Technical Colleges. Washington State Board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6"/>
            <a:ext cx="3286396" cy="1231537"/>
          </a:xfrm>
          <a:prstGeom prst="rect">
            <a:avLst/>
          </a:prstGeom>
        </p:spPr>
      </p:pic>
      <p:pic>
        <p:nvPicPr>
          <p:cNvPr id="12" name="Picture 11" descr="Header triangles patter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2"/>
            <a:ext cx="4067706" cy="1481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2625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rgbClr val="003764"/>
                </a:solidFill>
              </a:defRPr>
            </a:lvl1pPr>
            <a:lvl2pPr marL="25716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2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4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97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29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 descr="Yellow sidebar"/>
          <p:cNvSpPr/>
          <p:nvPr/>
        </p:nvSpPr>
        <p:spPr>
          <a:xfrm>
            <a:off x="1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8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8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7" y="6529854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825"/>
            </a:lvl1pPr>
          </a:lstStyle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4" y="528408"/>
            <a:ext cx="1828800" cy="4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97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 descr="Yellow sidebar"/>
          <p:cNvSpPr/>
          <p:nvPr/>
        </p:nvSpPr>
        <p:spPr>
          <a:xfrm>
            <a:off x="1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8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8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7" y="6529854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825"/>
            </a:lvl1pPr>
          </a:lstStyle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9540" y="294200"/>
            <a:ext cx="8302337" cy="786457"/>
          </a:xfrm>
          <a:prstGeom prst="rect">
            <a:avLst/>
          </a:prstGeom>
        </p:spPr>
        <p:txBody>
          <a:bodyPr/>
          <a:lstStyle>
            <a:lvl1pPr>
              <a:defRPr sz="2625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9541" y="1174172"/>
            <a:ext cx="8336975" cy="49668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  <a:lvl2pPr>
              <a:defRPr>
                <a:solidFill>
                  <a:srgbClr val="003764"/>
                </a:solidFill>
              </a:defRPr>
            </a:lvl2pPr>
            <a:lvl3pPr>
              <a:defRPr>
                <a:solidFill>
                  <a:srgbClr val="003764"/>
                </a:solidFill>
              </a:defRPr>
            </a:lvl3pPr>
            <a:lvl4pPr>
              <a:defRPr>
                <a:solidFill>
                  <a:srgbClr val="003764"/>
                </a:solidFill>
              </a:defRPr>
            </a:lvl4pPr>
            <a:lvl5pPr>
              <a:defRPr>
                <a:solidFill>
                  <a:srgbClr val="0037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99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98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ommunity and Technical Colleges. Washington State Board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6"/>
            <a:ext cx="3286396" cy="1231537"/>
          </a:xfrm>
          <a:prstGeom prst="rect">
            <a:avLst/>
          </a:prstGeom>
        </p:spPr>
      </p:pic>
      <p:pic>
        <p:nvPicPr>
          <p:cNvPr id="12" name="Picture 11" descr="Header triangles patter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2"/>
            <a:ext cx="4067706" cy="1481791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22561" y="1462241"/>
            <a:ext cx="8534403" cy="719850"/>
          </a:xfrm>
          <a:prstGeom prst="rect">
            <a:avLst/>
          </a:prstGeom>
        </p:spPr>
        <p:txBody>
          <a:bodyPr/>
          <a:lstStyle>
            <a:lvl1pPr>
              <a:defRPr sz="2625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422561" y="2400302"/>
            <a:ext cx="4014357" cy="39693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  <a:lvl2pPr>
              <a:defRPr>
                <a:solidFill>
                  <a:srgbClr val="003764"/>
                </a:solidFill>
              </a:defRPr>
            </a:lvl2pPr>
            <a:lvl3pPr>
              <a:defRPr>
                <a:solidFill>
                  <a:srgbClr val="003764"/>
                </a:solidFill>
              </a:defRPr>
            </a:lvl3pPr>
            <a:lvl4pPr>
              <a:defRPr>
                <a:solidFill>
                  <a:srgbClr val="003764"/>
                </a:solidFill>
              </a:defRPr>
            </a:lvl4pPr>
            <a:lvl5pPr>
              <a:defRPr>
                <a:solidFill>
                  <a:srgbClr val="0037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4759271" y="2400306"/>
            <a:ext cx="4197693" cy="39693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  <a:lvl2pPr>
              <a:defRPr>
                <a:solidFill>
                  <a:srgbClr val="003764"/>
                </a:solidFill>
              </a:defRPr>
            </a:lvl2pPr>
            <a:lvl3pPr>
              <a:defRPr>
                <a:solidFill>
                  <a:srgbClr val="003764"/>
                </a:solidFill>
              </a:defRPr>
            </a:lvl3pPr>
            <a:lvl4pPr>
              <a:defRPr>
                <a:solidFill>
                  <a:srgbClr val="003764"/>
                </a:solidFill>
              </a:defRPr>
            </a:lvl4pPr>
            <a:lvl5pPr>
              <a:defRPr>
                <a:solidFill>
                  <a:srgbClr val="0037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 descr="Yellow sidebar"/>
          <p:cNvSpPr/>
          <p:nvPr/>
        </p:nvSpPr>
        <p:spPr>
          <a:xfrm>
            <a:off x="1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8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8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7" y="6529854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825"/>
            </a:lvl1pPr>
          </a:lstStyle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4" y="528408"/>
            <a:ext cx="1828800" cy="4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62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ommunity and Technical Colleges. Washington State Board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6"/>
            <a:ext cx="3286396" cy="1231537"/>
          </a:xfrm>
          <a:prstGeom prst="rect">
            <a:avLst/>
          </a:prstGeom>
        </p:spPr>
      </p:pic>
      <p:pic>
        <p:nvPicPr>
          <p:cNvPr id="13" name="Picture 12" descr="Header triangles patter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4065"/>
            <a:ext cx="4067706" cy="1481791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07277" y="1485854"/>
            <a:ext cx="8335388" cy="736311"/>
          </a:xfrm>
          <a:prstGeom prst="rect">
            <a:avLst/>
          </a:prstGeom>
        </p:spPr>
        <p:txBody>
          <a:bodyPr/>
          <a:lstStyle>
            <a:lvl1pPr>
              <a:defRPr sz="2625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507278" y="2385436"/>
            <a:ext cx="4002378" cy="5248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003764"/>
                </a:solidFill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>
          <a:xfrm>
            <a:off x="507278" y="3003842"/>
            <a:ext cx="4002378" cy="33138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  <a:lvl2pPr>
              <a:defRPr>
                <a:solidFill>
                  <a:srgbClr val="003764"/>
                </a:solidFill>
              </a:defRPr>
            </a:lvl2pPr>
            <a:lvl3pPr>
              <a:defRPr>
                <a:solidFill>
                  <a:srgbClr val="003764"/>
                </a:solidFill>
              </a:defRPr>
            </a:lvl3pPr>
            <a:lvl4pPr>
              <a:defRPr>
                <a:solidFill>
                  <a:srgbClr val="003764"/>
                </a:solidFill>
              </a:defRPr>
            </a:lvl4pPr>
            <a:lvl5pPr>
              <a:defRPr>
                <a:solidFill>
                  <a:srgbClr val="0037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0207" y="2385430"/>
            <a:ext cx="4052457" cy="52489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003764"/>
                </a:solidFill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4"/>
          </p:nvPr>
        </p:nvSpPr>
        <p:spPr>
          <a:xfrm>
            <a:off x="4790207" y="3003842"/>
            <a:ext cx="4052457" cy="33138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764"/>
                </a:solidFill>
              </a:defRPr>
            </a:lvl1pPr>
            <a:lvl2pPr>
              <a:defRPr>
                <a:solidFill>
                  <a:srgbClr val="003764"/>
                </a:solidFill>
              </a:defRPr>
            </a:lvl2pPr>
            <a:lvl3pPr>
              <a:defRPr>
                <a:solidFill>
                  <a:srgbClr val="003764"/>
                </a:solidFill>
              </a:defRPr>
            </a:lvl3pPr>
            <a:lvl4pPr>
              <a:defRPr>
                <a:solidFill>
                  <a:srgbClr val="003764"/>
                </a:solidFill>
              </a:defRPr>
            </a:lvl4pPr>
            <a:lvl5pPr>
              <a:defRPr>
                <a:solidFill>
                  <a:srgbClr val="00376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3" descr="Yellow sidebar"/>
          <p:cNvSpPr/>
          <p:nvPr/>
        </p:nvSpPr>
        <p:spPr>
          <a:xfrm>
            <a:off x="1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8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8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7" y="6529854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825"/>
            </a:lvl1pPr>
          </a:lstStyle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4" y="528408"/>
            <a:ext cx="1828800" cy="4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29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mmunity and Technical Colleges. Washington State Board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6"/>
            <a:ext cx="3286396" cy="1231537"/>
          </a:xfrm>
          <a:prstGeom prst="rect">
            <a:avLst/>
          </a:prstGeom>
        </p:spPr>
      </p:pic>
      <p:pic>
        <p:nvPicPr>
          <p:cNvPr id="9" name="Picture 8" descr="Header triangles patter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2"/>
            <a:ext cx="4067706" cy="148179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40327" y="1457982"/>
            <a:ext cx="8302337" cy="786457"/>
          </a:xfrm>
          <a:prstGeom prst="rect">
            <a:avLst/>
          </a:prstGeom>
        </p:spPr>
        <p:txBody>
          <a:bodyPr/>
          <a:lstStyle>
            <a:lvl1pPr>
              <a:defRPr sz="2625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 descr="Yellow sidebar"/>
          <p:cNvSpPr/>
          <p:nvPr/>
        </p:nvSpPr>
        <p:spPr>
          <a:xfrm>
            <a:off x="1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8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8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7" y="6529854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825"/>
            </a:lvl1pPr>
          </a:lstStyle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4" y="528408"/>
            <a:ext cx="1828800" cy="4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62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mmunity and Technical Colleges. Washington State Board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6"/>
            <a:ext cx="3286396" cy="1231537"/>
          </a:xfrm>
          <a:prstGeom prst="rect">
            <a:avLst/>
          </a:prstGeom>
        </p:spPr>
      </p:pic>
      <p:pic>
        <p:nvPicPr>
          <p:cNvPr id="10" name="Picture 9" descr="Header triangles patter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2"/>
            <a:ext cx="4067706" cy="1481791"/>
          </a:xfrm>
          <a:prstGeom prst="rect">
            <a:avLst/>
          </a:prstGeom>
        </p:spPr>
      </p:pic>
      <p:sp>
        <p:nvSpPr>
          <p:cNvPr id="8" name="Rectangle 7" descr="Yellow sidebar"/>
          <p:cNvSpPr/>
          <p:nvPr/>
        </p:nvSpPr>
        <p:spPr>
          <a:xfrm>
            <a:off x="1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8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8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7" y="6529854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825"/>
            </a:lvl1pPr>
          </a:lstStyle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4" y="528408"/>
            <a:ext cx="1828800" cy="4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0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mmunity and Technical Colleges. Washington State Board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6"/>
            <a:ext cx="3286396" cy="1231537"/>
          </a:xfrm>
          <a:prstGeom prst="rect">
            <a:avLst/>
          </a:prstGeom>
        </p:spPr>
      </p:pic>
      <p:pic>
        <p:nvPicPr>
          <p:cNvPr id="11" name="Picture 10" descr="Header triangles patter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2"/>
            <a:ext cx="4067706" cy="148179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86495" y="1385541"/>
            <a:ext cx="3160715" cy="1409614"/>
          </a:xfrm>
          <a:prstGeom prst="rect">
            <a:avLst/>
          </a:prstGeom>
        </p:spPr>
        <p:txBody>
          <a:bodyPr anchor="b"/>
          <a:lstStyle>
            <a:lvl1pPr>
              <a:defRPr sz="2625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495" y="2888673"/>
            <a:ext cx="3160715" cy="34923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003764"/>
                </a:solidFill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863541" y="1569027"/>
            <a:ext cx="5041469" cy="481202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764"/>
                </a:solidFill>
              </a:defRPr>
            </a:lvl1pPr>
            <a:lvl2pPr>
              <a:defRPr sz="2100">
                <a:solidFill>
                  <a:srgbClr val="003764"/>
                </a:solidFill>
              </a:defRPr>
            </a:lvl2pPr>
            <a:lvl3pPr>
              <a:defRPr sz="1800">
                <a:solidFill>
                  <a:srgbClr val="003764"/>
                </a:solidFill>
              </a:defRPr>
            </a:lvl3pPr>
            <a:lvl4pPr>
              <a:defRPr sz="1500">
                <a:solidFill>
                  <a:srgbClr val="003764"/>
                </a:solidFill>
              </a:defRPr>
            </a:lvl4pPr>
            <a:lvl5pPr>
              <a:defRPr sz="1500">
                <a:solidFill>
                  <a:srgbClr val="003764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 descr="Yellow sidebar"/>
          <p:cNvSpPr/>
          <p:nvPr/>
        </p:nvSpPr>
        <p:spPr>
          <a:xfrm>
            <a:off x="1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8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8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7" y="6529854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825"/>
            </a:lvl1pPr>
          </a:lstStyle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4" y="528408"/>
            <a:ext cx="1828800" cy="4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51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mmunity and Technical Colleges. Washington State Board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/>
          <a:stretch/>
        </p:blipFill>
        <p:spPr>
          <a:xfrm>
            <a:off x="105297" y="154006"/>
            <a:ext cx="3286396" cy="1231537"/>
          </a:xfrm>
          <a:prstGeom prst="rect">
            <a:avLst/>
          </a:prstGeom>
        </p:spPr>
      </p:pic>
      <p:pic>
        <p:nvPicPr>
          <p:cNvPr id="11" name="Picture 10" descr="Header triangles patter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7"/>
          <a:stretch/>
        </p:blipFill>
        <p:spPr>
          <a:xfrm>
            <a:off x="5076294" y="2"/>
            <a:ext cx="4067706" cy="148179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03371" y="1385541"/>
            <a:ext cx="3358139" cy="1409614"/>
          </a:xfrm>
          <a:prstGeom prst="rect">
            <a:avLst/>
          </a:prstGeom>
        </p:spPr>
        <p:txBody>
          <a:bodyPr anchor="b"/>
          <a:lstStyle>
            <a:lvl1pPr>
              <a:defRPr sz="2625" cap="all" baseline="0">
                <a:solidFill>
                  <a:srgbClr val="00376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371" y="2888675"/>
            <a:ext cx="3358139" cy="3542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003764"/>
                </a:solidFill>
              </a:defRPr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024048" y="1569028"/>
            <a:ext cx="4839398" cy="486247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764"/>
                </a:solidFill>
              </a:defRPr>
            </a:lvl1pPr>
            <a:lvl2pPr>
              <a:defRPr sz="2100">
                <a:solidFill>
                  <a:srgbClr val="003764"/>
                </a:solidFill>
              </a:defRPr>
            </a:lvl2pPr>
            <a:lvl3pPr>
              <a:defRPr sz="1800">
                <a:solidFill>
                  <a:srgbClr val="003764"/>
                </a:solidFill>
              </a:defRPr>
            </a:lvl3pPr>
            <a:lvl4pPr>
              <a:defRPr sz="1500">
                <a:solidFill>
                  <a:srgbClr val="003764"/>
                </a:solidFill>
              </a:defRPr>
            </a:lvl4pPr>
            <a:lvl5pPr>
              <a:defRPr sz="1500">
                <a:solidFill>
                  <a:srgbClr val="003764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 descr="Yellow sidebar"/>
          <p:cNvSpPr/>
          <p:nvPr/>
        </p:nvSpPr>
        <p:spPr>
          <a:xfrm>
            <a:off x="1" y="0"/>
            <a:ext cx="100208" cy="6858000"/>
          </a:xfrm>
          <a:prstGeom prst="rect">
            <a:avLst/>
          </a:prstGeom>
          <a:solidFill>
            <a:srgbClr val="F4CE12"/>
          </a:solidFill>
          <a:ln>
            <a:solidFill>
              <a:srgbClr val="F4C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83928"/>
            <a:ext cx="20574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fld id="{36897DC2-E344-4616-B166-1D8661AFACED}" type="datetimeFigureOut">
              <a:rPr lang="en-US" smtClean="0"/>
              <a:t>11/19/2019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3928"/>
            <a:ext cx="3086100" cy="237549"/>
          </a:xfrm>
          <a:prstGeom prst="rect">
            <a:avLst/>
          </a:prstGeom>
        </p:spPr>
        <p:txBody>
          <a:bodyPr/>
          <a:lstStyle>
            <a:lvl1pPr>
              <a:defRPr sz="825"/>
            </a:lvl1pPr>
          </a:lstStyle>
          <a:p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6637" y="6529854"/>
            <a:ext cx="457199" cy="191623"/>
          </a:xfrm>
          <a:prstGeom prst="rect">
            <a:avLst/>
          </a:prstGeom>
        </p:spPr>
        <p:txBody>
          <a:bodyPr/>
          <a:lstStyle>
            <a:lvl1pPr algn="r">
              <a:defRPr sz="825"/>
            </a:lvl1pPr>
          </a:lstStyle>
          <a:p>
            <a:fld id="{0BB45480-2940-43F0-8A14-527A8A2F4EC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4" y="528408"/>
            <a:ext cx="1828800" cy="4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11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46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9C491-C54A-466D-9A0A-B72F0C3FB747}" type="datetimeFigureOut">
              <a:rPr lang="en-US" smtClean="0"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43124-BB59-4CDE-95E0-E523D9B2D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81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frederickhomesforsale/16241388115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1GNdTsZIiTY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6327" y="4686553"/>
            <a:ext cx="9037673" cy="12016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6326" y="1839433"/>
            <a:ext cx="9037673" cy="26212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541" y="1478975"/>
            <a:ext cx="8336975" cy="4966856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Agenda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ctcLink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Unpacking ctcLink &amp; Benefits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ctcLink Timeline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Three Things to Know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Preview of Faculty Self-Service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Preview of Student Self-Service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Starfish Update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Services for Students</a:t>
            </a:r>
          </a:p>
          <a:p>
            <a:pPr marL="0" indent="0">
              <a:buNone/>
            </a:pPr>
            <a:r>
              <a:rPr lang="en-US" sz="2400" b="1" dirty="0"/>
              <a:t>	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293511"/>
            <a:ext cx="7886700" cy="95955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ctcLink &amp; Starfish </a:t>
            </a:r>
            <a:r>
              <a:rPr lang="en-US" b="1" dirty="0">
                <a:solidFill>
                  <a:srgbClr val="002060"/>
                </a:solidFill>
              </a:rPr>
              <a:t/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Updates &amp; timelines</a:t>
            </a:r>
            <a:endParaRPr lang="en-US" b="1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057" y="4721391"/>
            <a:ext cx="5292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Daniel Cordas </a:t>
            </a:r>
            <a:r>
              <a:rPr lang="en-US" sz="1600" dirty="0"/>
              <a:t>– Project Director</a:t>
            </a:r>
          </a:p>
          <a:p>
            <a:r>
              <a:rPr lang="en-US" sz="1600" b="1" dirty="0"/>
              <a:t>Megan Court </a:t>
            </a:r>
            <a:r>
              <a:rPr lang="en-US" sz="1600" dirty="0"/>
              <a:t>– Student Success Technology Specialist</a:t>
            </a:r>
          </a:p>
          <a:p>
            <a:r>
              <a:rPr lang="en-US" sz="1600" b="1" dirty="0"/>
              <a:t>Derreck Pressley </a:t>
            </a:r>
            <a:r>
              <a:rPr lang="en-US" sz="1600" dirty="0"/>
              <a:t>– Campus Solutions Pillar Lead</a:t>
            </a:r>
          </a:p>
          <a:p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32057" y="5493805"/>
            <a:ext cx="2037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Fall 2019</a:t>
            </a:r>
            <a:endParaRPr lang="en-US" sz="1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045" y="6071051"/>
            <a:ext cx="3331471" cy="55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10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8CF0E-3362-4945-9B46-2DD7641A6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my Schedule cont’d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761A44-4F8F-4A0C-B772-E6A7C638A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575" t="12317" r="19150" b="22997"/>
          <a:stretch/>
        </p:blipFill>
        <p:spPr>
          <a:xfrm>
            <a:off x="1358983" y="2080355"/>
            <a:ext cx="6325333" cy="4322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898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0CFB9-9CF6-48D3-9BBB-CE79AAF67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Class roster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89EAE-7999-4BBC-98D2-105BC3D7B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Includes basic academic information including:</a:t>
            </a:r>
          </a:p>
          <a:p>
            <a:pPr lvl="1"/>
            <a:r>
              <a:rPr lang="en-US" dirty="0"/>
              <a:t>Academic Program/Plan</a:t>
            </a:r>
          </a:p>
          <a:p>
            <a:pPr lvl="1"/>
            <a:r>
              <a:rPr lang="en-US" dirty="0"/>
              <a:t>Grade Basis</a:t>
            </a:r>
          </a:p>
          <a:p>
            <a:pPr lvl="1"/>
            <a:r>
              <a:rPr lang="en-US" dirty="0"/>
              <a:t>Number of registered credits</a:t>
            </a:r>
          </a:p>
          <a:p>
            <a:pPr lvl="1"/>
            <a:r>
              <a:rPr lang="en-US" dirty="0"/>
              <a:t>Name</a:t>
            </a:r>
          </a:p>
          <a:p>
            <a:pPr lvl="1"/>
            <a:r>
              <a:rPr lang="en-US" dirty="0"/>
              <a:t>ID</a:t>
            </a:r>
          </a:p>
          <a:p>
            <a:pPr lvl="1"/>
            <a:r>
              <a:rPr lang="en-US" dirty="0"/>
              <a:t>Photo (if available)</a:t>
            </a:r>
          </a:p>
          <a:p>
            <a:pPr lvl="1"/>
            <a:r>
              <a:rPr lang="en-US" dirty="0"/>
              <a:t>Enrollment status for the course (enroll, dropped, waitlisted, etc..)</a:t>
            </a:r>
          </a:p>
          <a:p>
            <a:r>
              <a:rPr lang="en-US" dirty="0"/>
              <a:t>Ability to send notifications to one, some, or all students on the roster</a:t>
            </a:r>
          </a:p>
          <a:p>
            <a:r>
              <a:rPr lang="en-US" dirty="0"/>
              <a:t>Ability to download class roster to excel</a:t>
            </a:r>
          </a:p>
        </p:txBody>
      </p:sp>
    </p:spTree>
    <p:extLst>
      <p:ext uri="{BB962C8B-B14F-4D97-AF65-F5344CB8AC3E}">
        <p14:creationId xmlns:p14="http://schemas.microsoft.com/office/powerpoint/2010/main" val="3369458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6AFAB-2FD5-4604-9918-90D05FEA4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Class roster cont’d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8E4D38-82E5-4D9B-976F-76AE49264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301" t="11424" r="32937" b="54865"/>
          <a:stretch/>
        </p:blipFill>
        <p:spPr>
          <a:xfrm>
            <a:off x="536860" y="2139193"/>
            <a:ext cx="8157431" cy="405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99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8378B-9768-464F-8B16-F8DB8440B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Class roster cont’d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8E3AA5-3100-4BEF-96FE-F91F37188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292" t="30848" r="23141" b="41246"/>
          <a:stretch/>
        </p:blipFill>
        <p:spPr>
          <a:xfrm>
            <a:off x="536861" y="2634143"/>
            <a:ext cx="8197319" cy="2910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2921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DE8A8-4691-4EE6-A0B3-C03A9D980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roster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C0265-CA3F-4EA3-8529-B43DD586A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determine if entering mid-term or final grades</a:t>
            </a:r>
          </a:p>
          <a:p>
            <a:r>
              <a:rPr lang="en-US" dirty="0"/>
              <a:t>Can view 20 students at a time or all at once</a:t>
            </a:r>
          </a:p>
          <a:p>
            <a:r>
              <a:rPr lang="en-US" dirty="0"/>
              <a:t>Can grade students in batches or one at a time</a:t>
            </a:r>
          </a:p>
          <a:p>
            <a:r>
              <a:rPr lang="en-US" dirty="0"/>
              <a:t>System requires last date of attendance for non-passing grades</a:t>
            </a:r>
          </a:p>
          <a:p>
            <a:r>
              <a:rPr lang="en-US" dirty="0"/>
              <a:t>Approval Status</a:t>
            </a:r>
          </a:p>
          <a:p>
            <a:pPr lvl="1"/>
            <a:r>
              <a:rPr lang="en-US" u="sng" dirty="0"/>
              <a:t>Not Reviewed </a:t>
            </a:r>
            <a:r>
              <a:rPr lang="en-US" dirty="0"/>
              <a:t>– status prior to adding grades</a:t>
            </a:r>
          </a:p>
          <a:p>
            <a:pPr lvl="1"/>
            <a:r>
              <a:rPr lang="en-US" u="sng" dirty="0"/>
              <a:t>Ready to Review </a:t>
            </a:r>
            <a:r>
              <a:rPr lang="en-US" dirty="0"/>
              <a:t>– status after you have entered grades for all students; can still change grades at this point</a:t>
            </a:r>
          </a:p>
          <a:p>
            <a:pPr lvl="1"/>
            <a:r>
              <a:rPr lang="en-US" u="sng" dirty="0"/>
              <a:t>Approved</a:t>
            </a:r>
            <a:r>
              <a:rPr lang="en-US" dirty="0"/>
              <a:t> – final grades are submitted and posted to students; no grade change options available from this page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8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3B8FC-7482-40ED-B345-AB6033DA9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61" y="1549936"/>
            <a:ext cx="8336975" cy="463422"/>
          </a:xfrm>
        </p:spPr>
        <p:txBody>
          <a:bodyPr/>
          <a:lstStyle/>
          <a:p>
            <a:r>
              <a:rPr lang="en-US" dirty="0"/>
              <a:t>Grade roster cont’d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B54416-4372-4625-BB4F-218A464DD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808" t="32187" r="21569" b="15572"/>
          <a:stretch/>
        </p:blipFill>
        <p:spPr>
          <a:xfrm>
            <a:off x="1241537" y="2172748"/>
            <a:ext cx="6667312" cy="4228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3128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3B8FC-7482-40ED-B345-AB6033DA9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61" y="1549936"/>
            <a:ext cx="8336975" cy="463422"/>
          </a:xfrm>
        </p:spPr>
        <p:txBody>
          <a:bodyPr/>
          <a:lstStyle/>
          <a:p>
            <a:r>
              <a:rPr lang="en-US" dirty="0"/>
              <a:t>Grade roster cont’d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4ED984-B7A8-4516-9468-D450A1DDA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334" t="48261" r="33058" b="41469"/>
          <a:stretch/>
        </p:blipFill>
        <p:spPr>
          <a:xfrm>
            <a:off x="536861" y="2223081"/>
            <a:ext cx="8153034" cy="120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60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8F124-D7B8-485D-ABE4-EFB227CB0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Student Self-Service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08B6FF-BE12-4FEA-A460-1BFC9AE72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49680" y="2029397"/>
            <a:ext cx="6675120" cy="444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10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ersonal Details Name (1)">
            <a:hlinkClick r:id="" action="ppaction://media"/>
            <a:extLst>
              <a:ext uri="{FF2B5EF4-FFF2-40B4-BE49-F238E27FC236}">
                <a16:creationId xmlns:a16="http://schemas.microsoft.com/office/drawing/2014/main" id="{FAA9A6A4-FB9B-4E55-B8C1-0664E844CC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905" y="1436762"/>
            <a:ext cx="8336984" cy="4689717"/>
          </a:xfrm>
        </p:spPr>
      </p:pic>
    </p:spTree>
    <p:extLst>
      <p:ext uri="{BB962C8B-B14F-4D97-AF65-F5344CB8AC3E}">
        <p14:creationId xmlns:p14="http://schemas.microsoft.com/office/powerpoint/2010/main" val="39684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C4475-E98B-439F-AC8C-F9A12E8F8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61" y="1082576"/>
            <a:ext cx="8336975" cy="441424"/>
          </a:xfrm>
        </p:spPr>
        <p:txBody>
          <a:bodyPr/>
          <a:lstStyle/>
          <a:p>
            <a:r>
              <a:rPr lang="en-US" dirty="0"/>
              <a:t>Student self-service menu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E748B-76FE-439A-A2F9-8E1AE438A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861" y="1524000"/>
            <a:ext cx="8336975" cy="5161280"/>
          </a:xfrm>
        </p:spPr>
        <p:txBody>
          <a:bodyPr/>
          <a:lstStyle/>
          <a:p>
            <a:r>
              <a:rPr lang="en-US" dirty="0"/>
              <a:t>The student can set their own user preferences including:</a:t>
            </a:r>
          </a:p>
          <a:p>
            <a:pPr lvl="1"/>
            <a:r>
              <a:rPr lang="en-US" dirty="0"/>
              <a:t>Language &amp; currency preferences</a:t>
            </a:r>
          </a:p>
          <a:p>
            <a:pPr lvl="1"/>
            <a:r>
              <a:rPr lang="en-US" dirty="0"/>
              <a:t>Accessibility preferences</a:t>
            </a:r>
          </a:p>
          <a:p>
            <a:pPr lvl="1"/>
            <a:r>
              <a:rPr lang="en-US" dirty="0"/>
              <a:t>Campus Preferences</a:t>
            </a:r>
          </a:p>
          <a:p>
            <a:pPr lvl="1"/>
            <a:r>
              <a:rPr lang="en-US" dirty="0"/>
              <a:t>Navigation &amp; email preferences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E57143-C757-4835-9CB2-652B1BE9B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5" t="19949" r="3144" b="12359"/>
          <a:stretch/>
        </p:blipFill>
        <p:spPr>
          <a:xfrm>
            <a:off x="536861" y="3078479"/>
            <a:ext cx="8106606" cy="360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15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6720" y="294199"/>
            <a:ext cx="8302337" cy="46592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25" kern="1200" cap="all" baseline="0">
                <a:solidFill>
                  <a:srgbClr val="00376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Unpacking </a:t>
            </a:r>
            <a:r>
              <a:rPr kumimoji="0" lang="en-US" sz="3200" b="0" i="0" u="none" strike="noStrike" kern="1200" cap="all" spc="0" normalizeH="0" baseline="0" noProof="0" dirty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ctclink</a:t>
            </a: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003764"/>
              </a:solidFill>
              <a:effectLst/>
              <a:uLnTx/>
              <a:uFillTx/>
              <a:latin typeface="Franklin Gothic Medium"/>
              <a:ea typeface="+mj-ea"/>
              <a:cs typeface="+mj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7499" y="978690"/>
            <a:ext cx="5032375" cy="49818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PeopleSoft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Made by Oracle, managed by SBCTC</a:t>
            </a:r>
          </a:p>
        </p:txBody>
      </p:sp>
      <p:sp>
        <p:nvSpPr>
          <p:cNvPr id="6" name="Round Single Corner Rectangle 5"/>
          <p:cNvSpPr/>
          <p:nvPr/>
        </p:nvSpPr>
        <p:spPr>
          <a:xfrm>
            <a:off x="495300" y="4224515"/>
            <a:ext cx="4013200" cy="1126418"/>
          </a:xfrm>
          <a:prstGeom prst="round1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Human Capital Management (HCM) Pillar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Employee self-service, HR, payroll</a:t>
            </a:r>
          </a:p>
          <a:p>
            <a:pPr algn="ctr">
              <a:defRPr/>
            </a:pPr>
            <a:r>
              <a:rPr lang="en-US" sz="1400" b="1" i="1" dirty="0">
                <a:solidFill>
                  <a:srgbClr val="003764"/>
                </a:solidFill>
              </a:rPr>
              <a:t>- Replaces PPMS</a:t>
            </a:r>
            <a:endParaRPr kumimoji="0" lang="en-US" sz="1400" i="1" strike="noStrike" kern="1200" cap="none" spc="0" normalizeH="0" baseline="0" noProof="0" dirty="0">
              <a:ln>
                <a:noFill/>
              </a:ln>
              <a:solidFill>
                <a:srgbClr val="003764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Round Single Corner Rectangle 6"/>
          <p:cNvSpPr/>
          <p:nvPr/>
        </p:nvSpPr>
        <p:spPr>
          <a:xfrm>
            <a:off x="495300" y="3213189"/>
            <a:ext cx="4013200" cy="870124"/>
          </a:xfrm>
          <a:prstGeom prst="round1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Finance (FIN) Pillar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rgbClr val="003764"/>
                </a:solidFill>
                <a:latin typeface="Franklin Gothic Book"/>
              </a:rPr>
              <a:t>Accounting, Purchasing, Grant Management </a:t>
            </a:r>
            <a:r>
              <a:rPr lang="en-US" sz="1400" i="1" dirty="0" err="1">
                <a:solidFill>
                  <a:srgbClr val="003764"/>
                </a:solidFill>
                <a:latin typeface="Franklin Gothic Book"/>
              </a:rPr>
              <a:t>etc</a:t>
            </a:r>
            <a:endParaRPr lang="en-US" sz="1400" i="1" dirty="0">
              <a:solidFill>
                <a:srgbClr val="003764"/>
              </a:solidFill>
              <a:latin typeface="Franklin Gothic Book"/>
            </a:endParaRPr>
          </a:p>
          <a:p>
            <a:pPr algn="ctr">
              <a:defRPr/>
            </a:pPr>
            <a:r>
              <a:rPr lang="en-US" sz="1400" b="1" i="1" dirty="0">
                <a:solidFill>
                  <a:srgbClr val="003764"/>
                </a:solidFill>
              </a:rPr>
              <a:t>- Replaces FMS</a:t>
            </a:r>
            <a:endParaRPr kumimoji="0" lang="en-US" sz="1400" i="1" strike="noStrike" kern="1200" cap="none" spc="0" normalizeH="0" baseline="0" noProof="0" dirty="0">
              <a:ln>
                <a:noFill/>
              </a:ln>
              <a:solidFill>
                <a:srgbClr val="003764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8" name="Round Single Corner Rectangle 7"/>
          <p:cNvSpPr/>
          <p:nvPr/>
        </p:nvSpPr>
        <p:spPr>
          <a:xfrm>
            <a:off x="495300" y="2043111"/>
            <a:ext cx="4013200" cy="1007359"/>
          </a:xfrm>
          <a:prstGeom prst="round1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Campus Solutions (CS) Pillar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rgbClr val="003764"/>
                </a:solidFill>
                <a:latin typeface="Franklin Gothic Book"/>
              </a:rPr>
              <a:t>Student self-service, Faculty self-service, Registration, Financial Aid, Cashiering, </a:t>
            </a:r>
            <a:r>
              <a:rPr lang="en-US" sz="1400" i="1" dirty="0" err="1">
                <a:solidFill>
                  <a:srgbClr val="003764"/>
                </a:solidFill>
                <a:latin typeface="Franklin Gothic Book"/>
              </a:rPr>
              <a:t>etc</a:t>
            </a:r>
            <a:endParaRPr lang="en-US" sz="1400" i="1" dirty="0">
              <a:solidFill>
                <a:srgbClr val="003764"/>
              </a:solidFill>
              <a:latin typeface="Franklin Gothic Book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Book"/>
              </a:rPr>
              <a:t>- Replaces SMS, FAM, and Degree</a:t>
            </a:r>
            <a:r>
              <a:rPr kumimoji="0" lang="en-US" sz="1400" b="1" i="1" strike="noStrike" kern="1200" cap="none" spc="0" normalizeH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Book"/>
              </a:rPr>
              <a:t> Audit</a:t>
            </a:r>
            <a:endParaRPr kumimoji="0" lang="en-US" sz="1400" b="1" i="1" strike="noStrike" kern="1200" cap="none" spc="0" normalizeH="0" baseline="0" noProof="0" dirty="0">
              <a:ln>
                <a:noFill/>
              </a:ln>
              <a:solidFill>
                <a:srgbClr val="003764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6159500" y="1254302"/>
            <a:ext cx="2794000" cy="801688"/>
          </a:xfrm>
          <a:prstGeom prst="round1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Canvas LMS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Integrated with PeopleSoft</a:t>
            </a:r>
          </a:p>
        </p:txBody>
      </p:sp>
      <p:sp>
        <p:nvSpPr>
          <p:cNvPr id="10" name="Round Single Corner Rectangle 9"/>
          <p:cNvSpPr/>
          <p:nvPr/>
        </p:nvSpPr>
        <p:spPr>
          <a:xfrm>
            <a:off x="6159500" y="3326781"/>
            <a:ext cx="2794000" cy="801688"/>
          </a:xfrm>
          <a:prstGeom prst="round1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25Live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Integrated for class room scheduling</a:t>
            </a:r>
          </a:p>
        </p:txBody>
      </p:sp>
      <p:sp>
        <p:nvSpPr>
          <p:cNvPr id="11" name="Round Single Corner Rectangle 10"/>
          <p:cNvSpPr/>
          <p:nvPr/>
        </p:nvSpPr>
        <p:spPr>
          <a:xfrm>
            <a:off x="6159500" y="2290541"/>
            <a:ext cx="2794000" cy="801688"/>
          </a:xfrm>
          <a:prstGeom prst="round1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HighPoint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Student self-service mobile interface </a:t>
            </a:r>
          </a:p>
        </p:txBody>
      </p:sp>
      <p:sp>
        <p:nvSpPr>
          <p:cNvPr id="12" name="Oval 11"/>
          <p:cNvSpPr/>
          <p:nvPr/>
        </p:nvSpPr>
        <p:spPr>
          <a:xfrm>
            <a:off x="5251450" y="3075438"/>
            <a:ext cx="368300" cy="348852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>
            <a:stCxn id="12" idx="7"/>
            <a:endCxn id="9" idx="1"/>
          </p:cNvCxnSpPr>
          <p:nvPr/>
        </p:nvCxnSpPr>
        <p:spPr>
          <a:xfrm flipV="1">
            <a:off x="5565814" y="1542256"/>
            <a:ext cx="593686" cy="15842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6"/>
            <a:endCxn id="11" idx="1"/>
          </p:cNvCxnSpPr>
          <p:nvPr/>
        </p:nvCxnSpPr>
        <p:spPr>
          <a:xfrm flipV="1">
            <a:off x="5619750" y="2578495"/>
            <a:ext cx="539750" cy="6713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5"/>
            <a:endCxn id="10" idx="1"/>
          </p:cNvCxnSpPr>
          <p:nvPr/>
        </p:nvCxnSpPr>
        <p:spPr>
          <a:xfrm>
            <a:off x="5565814" y="3373202"/>
            <a:ext cx="593686" cy="3544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ound Single Corner Rectangle 15"/>
          <p:cNvSpPr/>
          <p:nvPr/>
        </p:nvSpPr>
        <p:spPr>
          <a:xfrm>
            <a:off x="6159500" y="4363021"/>
            <a:ext cx="2794000" cy="801688"/>
          </a:xfrm>
          <a:prstGeom prst="round1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DirectLine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MegaMations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  <a:r>
              <a:rPr lang="en-US" sz="1400" dirty="0">
                <a:solidFill>
                  <a:srgbClr val="003764"/>
                </a:solidFill>
                <a:latin typeface="Franklin Gothic Book"/>
              </a:rPr>
              <a:t>F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acility</a:t>
            </a:r>
            <a:r>
              <a:rPr lang="en-US" sz="1400" dirty="0">
                <a:solidFill>
                  <a:srgbClr val="003764"/>
                </a:solidFill>
                <a:latin typeface="Franklin Gothic Book"/>
              </a:rPr>
              <a:t> management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764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>
            <a:endCxn id="16" idx="1"/>
          </p:cNvCxnSpPr>
          <p:nvPr/>
        </p:nvCxnSpPr>
        <p:spPr>
          <a:xfrm>
            <a:off x="5507057" y="3424290"/>
            <a:ext cx="652443" cy="12266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17499" y="5971822"/>
            <a:ext cx="8421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“ctcLink” is the name of both SBCTC’s project and the name of how the system has been configured.</a:t>
            </a:r>
          </a:p>
        </p:txBody>
      </p:sp>
    </p:spTree>
    <p:extLst>
      <p:ext uri="{BB962C8B-B14F-4D97-AF65-F5344CB8AC3E}">
        <p14:creationId xmlns:p14="http://schemas.microsoft.com/office/powerpoint/2010/main" val="3900571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D612A-DC8D-4E4B-8D5F-3290153DF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61" y="1011456"/>
            <a:ext cx="8336975" cy="431264"/>
          </a:xfrm>
        </p:spPr>
        <p:txBody>
          <a:bodyPr/>
          <a:lstStyle/>
          <a:p>
            <a:r>
              <a:rPr lang="en-US" dirty="0"/>
              <a:t>Student self-service menu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1EE3E-7962-4E80-84EB-B5E38DEED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861" y="1442720"/>
            <a:ext cx="8336975" cy="4729481"/>
          </a:xfrm>
        </p:spPr>
        <p:txBody>
          <a:bodyPr/>
          <a:lstStyle/>
          <a:p>
            <a:r>
              <a:rPr lang="en-US" dirty="0"/>
              <a:t>Students can also:</a:t>
            </a:r>
          </a:p>
          <a:p>
            <a:pPr lvl="1"/>
            <a:r>
              <a:rPr lang="en-US" dirty="0"/>
              <a:t>Update Student Bio/Demo Information</a:t>
            </a:r>
          </a:p>
          <a:p>
            <a:pPr lvl="1"/>
            <a:r>
              <a:rPr lang="en-US" dirty="0"/>
              <a:t>Register for classes</a:t>
            </a:r>
          </a:p>
          <a:p>
            <a:pPr lvl="1"/>
            <a:r>
              <a:rPr lang="en-US" dirty="0"/>
              <a:t>Pay bills</a:t>
            </a:r>
          </a:p>
          <a:p>
            <a:pPr lvl="1"/>
            <a:r>
              <a:rPr lang="en-US" dirty="0"/>
              <a:t>Update privacy restrictions</a:t>
            </a:r>
          </a:p>
          <a:p>
            <a:endParaRPr lang="en-US" dirty="0"/>
          </a:p>
        </p:txBody>
      </p:sp>
      <p:pic>
        <p:nvPicPr>
          <p:cNvPr id="4" name="Privacy Restrictions">
            <a:hlinkClick r:id="" action="ppaction://media"/>
            <a:extLst>
              <a:ext uri="{FF2B5EF4-FFF2-40B4-BE49-F238E27FC236}">
                <a16:creationId xmlns:a16="http://schemas.microsoft.com/office/drawing/2014/main" id="{3F9465C2-099A-4BEE-9116-B55A6F4C80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9411" y="2975346"/>
            <a:ext cx="6715070" cy="377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3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49874-08E9-4819-A6F1-815E2008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61" y="1102896"/>
            <a:ext cx="8336975" cy="797070"/>
          </a:xfrm>
        </p:spPr>
        <p:txBody>
          <a:bodyPr/>
          <a:lstStyle/>
          <a:p>
            <a:r>
              <a:rPr lang="en-US" dirty="0"/>
              <a:t>Tasks and Holds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To Do List">
            <a:hlinkClick r:id="" action="ppaction://media"/>
            <a:extLst>
              <a:ext uri="{FF2B5EF4-FFF2-40B4-BE49-F238E27FC236}">
                <a16:creationId xmlns:a16="http://schemas.microsoft.com/office/drawing/2014/main" id="{4F528F9C-2FB5-4EA7-B84E-3270DE9A60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9125" y="1574800"/>
            <a:ext cx="8172450" cy="4597400"/>
          </a:xfrm>
        </p:spPr>
      </p:pic>
    </p:spTree>
    <p:extLst>
      <p:ext uri="{BB962C8B-B14F-4D97-AF65-F5344CB8AC3E}">
        <p14:creationId xmlns:p14="http://schemas.microsoft.com/office/powerpoint/2010/main" val="61498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AFB7B-1858-408E-809C-D6B6AA50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61" y="1062256"/>
            <a:ext cx="8336975" cy="451584"/>
          </a:xfrm>
        </p:spPr>
        <p:txBody>
          <a:bodyPr/>
          <a:lstStyle/>
          <a:p>
            <a:r>
              <a:rPr lang="en-US" dirty="0"/>
              <a:t>To do list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55ADA8-7253-44A5-B51F-A2B3C3329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301" t="26997" r="16929" b="39731"/>
          <a:stretch/>
        </p:blipFill>
        <p:spPr>
          <a:xfrm>
            <a:off x="536861" y="1539195"/>
            <a:ext cx="7622317" cy="2260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662919-0053-4885-B186-B836C07F5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44" t="18923" r="26889" b="50000"/>
          <a:stretch/>
        </p:blipFill>
        <p:spPr>
          <a:xfrm>
            <a:off x="3291839" y="3898220"/>
            <a:ext cx="5509527" cy="2675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9878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905DB-D106-4A47-B4DC-B02AFE51C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61" y="1031776"/>
            <a:ext cx="8336975" cy="421104"/>
          </a:xfrm>
        </p:spPr>
        <p:txBody>
          <a:bodyPr/>
          <a:lstStyle/>
          <a:p>
            <a:r>
              <a:rPr lang="en-US" dirty="0"/>
              <a:t>Holds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E6F650-5183-42BD-97D3-476AC97F3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604" t="17127" r="23070" b="44209"/>
          <a:stretch/>
        </p:blipFill>
        <p:spPr>
          <a:xfrm>
            <a:off x="536861" y="1493520"/>
            <a:ext cx="5646790" cy="279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D3284A-E880-408A-B15F-BF656DD9A7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46" t="28155" r="26889" b="39641"/>
          <a:stretch/>
        </p:blipFill>
        <p:spPr>
          <a:xfrm>
            <a:off x="4705348" y="4368800"/>
            <a:ext cx="420350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27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49874-08E9-4819-A6F1-815E2008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61" y="1102896"/>
            <a:ext cx="8336975" cy="797070"/>
          </a:xfrm>
        </p:spPr>
        <p:txBody>
          <a:bodyPr/>
          <a:lstStyle/>
          <a:p>
            <a:r>
              <a:rPr lang="en-US" dirty="0"/>
              <a:t>Manage Classes</a:t>
            </a:r>
          </a:p>
        </p:txBody>
      </p:sp>
      <p:pic>
        <p:nvPicPr>
          <p:cNvPr id="6" name="View Classes and Exam Schedule">
            <a:hlinkClick r:id="" action="ppaction://media"/>
            <a:extLst>
              <a:ext uri="{FF2B5EF4-FFF2-40B4-BE49-F238E27FC236}">
                <a16:creationId xmlns:a16="http://schemas.microsoft.com/office/drawing/2014/main" id="{579002FA-3DDF-45CF-870C-E7D22B173BF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250" y="2414588"/>
            <a:ext cx="6680200" cy="3757612"/>
          </a:xfrm>
        </p:spPr>
      </p:pic>
    </p:spTree>
    <p:extLst>
      <p:ext uri="{BB962C8B-B14F-4D97-AF65-F5344CB8AC3E}">
        <p14:creationId xmlns:p14="http://schemas.microsoft.com/office/powerpoint/2010/main" val="334150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9DC98-2D3E-4DF1-AF4E-B511749FF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61" y="1063374"/>
            <a:ext cx="8336975" cy="480200"/>
          </a:xfrm>
        </p:spPr>
        <p:txBody>
          <a:bodyPr/>
          <a:lstStyle/>
          <a:p>
            <a:r>
              <a:rPr lang="en-US" dirty="0"/>
              <a:t>Search and Enroll in classes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701484-0055-4D7F-9F1A-25746DE8A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501" t="24373" r="24109" b="13116"/>
          <a:stretch/>
        </p:blipFill>
        <p:spPr>
          <a:xfrm>
            <a:off x="1610653" y="1641958"/>
            <a:ext cx="5754882" cy="48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7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AAC69-5873-4647-A6B1-A8A0C54A0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61" y="1164042"/>
            <a:ext cx="8336975" cy="797070"/>
          </a:xfrm>
        </p:spPr>
        <p:txBody>
          <a:bodyPr/>
          <a:lstStyle/>
          <a:p>
            <a:r>
              <a:rPr lang="en-US" dirty="0"/>
              <a:t>Search and Enroll in classes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2421B-2FA0-4A4B-94D6-868141253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861" y="3429000"/>
            <a:ext cx="8336975" cy="2743201"/>
          </a:xfrm>
        </p:spPr>
        <p:txBody>
          <a:bodyPr/>
          <a:lstStyle/>
          <a:p>
            <a:r>
              <a:rPr lang="en-US" dirty="0"/>
              <a:t>Additional ways to search:</a:t>
            </a:r>
          </a:p>
          <a:p>
            <a:pPr lvl="1"/>
            <a:r>
              <a:rPr lang="en-US" dirty="0"/>
              <a:t>Keyword search</a:t>
            </a:r>
          </a:p>
          <a:p>
            <a:pPr lvl="1"/>
            <a:r>
              <a:rPr lang="en-US" dirty="0"/>
              <a:t>Subject</a:t>
            </a:r>
          </a:p>
          <a:p>
            <a:pPr lvl="1"/>
            <a:r>
              <a:rPr lang="en-US" dirty="0"/>
              <a:t>Class status</a:t>
            </a:r>
          </a:p>
          <a:p>
            <a:pPr lvl="1"/>
            <a:r>
              <a:rPr lang="en-US" dirty="0"/>
              <a:t>Course career</a:t>
            </a:r>
          </a:p>
          <a:p>
            <a:pPr lvl="1"/>
            <a:r>
              <a:rPr lang="en-US" dirty="0"/>
              <a:t>Credits</a:t>
            </a:r>
          </a:p>
          <a:p>
            <a:pPr lvl="1"/>
            <a:r>
              <a:rPr lang="en-US" dirty="0"/>
              <a:t>Location</a:t>
            </a:r>
          </a:p>
          <a:p>
            <a:pPr lvl="1"/>
            <a:r>
              <a:rPr lang="en-US" dirty="0"/>
              <a:t>Instruction mode</a:t>
            </a:r>
          </a:p>
          <a:p>
            <a:pPr lvl="1"/>
            <a:r>
              <a:rPr lang="en-US" dirty="0"/>
              <a:t>Class meeting days, times, attributes, and components (</a:t>
            </a:r>
            <a:r>
              <a:rPr lang="en-US" dirty="0" err="1"/>
              <a:t>lec</a:t>
            </a:r>
            <a:r>
              <a:rPr lang="en-US" dirty="0"/>
              <a:t>, lab, etc…)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C4FE3-D61A-4709-A61B-0F619A86C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96" t="45300" r="23119" b="37478"/>
          <a:stretch/>
        </p:blipFill>
        <p:spPr>
          <a:xfrm>
            <a:off x="536861" y="1562577"/>
            <a:ext cx="8070278" cy="17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99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463D3-67D1-4286-870B-F0557C343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61" y="1080152"/>
            <a:ext cx="8336975" cy="413088"/>
          </a:xfrm>
        </p:spPr>
        <p:txBody>
          <a:bodyPr/>
          <a:lstStyle/>
          <a:p>
            <a:r>
              <a:rPr lang="en-US" dirty="0"/>
              <a:t>Search and Enroll in classes cont’d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D76EDE-E7F1-4572-8170-179A77BD8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611" t="906" r="34744" b="57983"/>
          <a:stretch/>
        </p:blipFill>
        <p:spPr>
          <a:xfrm>
            <a:off x="461394" y="1493239"/>
            <a:ext cx="3582100" cy="421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8F517C-68E9-4182-A8F0-66E621A1B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21" t="41723" r="39541"/>
          <a:stretch/>
        </p:blipFill>
        <p:spPr>
          <a:xfrm>
            <a:off x="4236440" y="1560352"/>
            <a:ext cx="3691156" cy="481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16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AB51C-5296-4F8F-9252-3B2AE7B98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61" y="1071763"/>
            <a:ext cx="8336975" cy="429866"/>
          </a:xfrm>
        </p:spPr>
        <p:txBody>
          <a:bodyPr/>
          <a:lstStyle/>
          <a:p>
            <a:r>
              <a:rPr lang="en-US" dirty="0"/>
              <a:t>Search and Enroll in classes cont’d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EC32280-4E0A-49D2-93FA-CADDD729E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451" t="17779" r="23316" b="51167"/>
          <a:stretch/>
        </p:blipFill>
        <p:spPr>
          <a:xfrm>
            <a:off x="453005" y="1501628"/>
            <a:ext cx="5963091" cy="2466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662B64-6B94-46F8-BD59-0B9703BB7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87" t="62926" r="23394" b="14729"/>
          <a:stretch/>
        </p:blipFill>
        <p:spPr>
          <a:xfrm>
            <a:off x="2271309" y="3967993"/>
            <a:ext cx="6615068" cy="198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98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6F68B7F-2A5D-4B01-8C78-2AE80C038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567" t="32187" r="26252" b="34325"/>
          <a:stretch/>
        </p:blipFill>
        <p:spPr>
          <a:xfrm>
            <a:off x="494951" y="1786856"/>
            <a:ext cx="8166175" cy="392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39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540" y="294201"/>
            <a:ext cx="8302337" cy="665356"/>
          </a:xfrm>
        </p:spPr>
        <p:txBody>
          <a:bodyPr/>
          <a:lstStyle/>
          <a:p>
            <a:r>
              <a:rPr lang="en-US" sz="3200" dirty="0"/>
              <a:t>ctcLink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542" y="959557"/>
            <a:ext cx="5635336" cy="4786487"/>
          </a:xfrm>
        </p:spPr>
        <p:txBody>
          <a:bodyPr/>
          <a:lstStyle/>
          <a:p>
            <a:pPr marL="233363" indent="-233363"/>
            <a:r>
              <a:rPr lang="en-US" sz="2000" dirty="0"/>
              <a:t>A set of common, mobile-friendly tools to handle most college business online, any time</a:t>
            </a:r>
          </a:p>
          <a:p>
            <a:pPr marL="233363" indent="-233363"/>
            <a:r>
              <a:rPr lang="en-US" sz="2000" dirty="0"/>
              <a:t>A single ID and student record that follows students wherever they go within the Washington state community and technical college system</a:t>
            </a:r>
          </a:p>
          <a:p>
            <a:pPr marL="233363" indent="-233363"/>
            <a:r>
              <a:rPr lang="en-US" sz="2000" dirty="0"/>
              <a:t>24/7 access to an online student center for registration, financial aid, tuition, contact instructors and advisors, view grades, track academic goals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Better tools for students to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plan their academic path (Student Planner)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see their alternatives (What-If scenarios in Planner)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enroll efficiently (Enroll by My Requirements)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801" y="328066"/>
            <a:ext cx="2667000" cy="588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321780" y="6248381"/>
            <a:ext cx="2619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Training screenshot from Campus Solutions 9.2</a:t>
            </a:r>
          </a:p>
        </p:txBody>
      </p:sp>
    </p:spTree>
    <p:extLst>
      <p:ext uri="{BB962C8B-B14F-4D97-AF65-F5344CB8AC3E}">
        <p14:creationId xmlns:p14="http://schemas.microsoft.com/office/powerpoint/2010/main" val="1965637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AD431-CE5A-4A9B-9263-7867578EB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61" y="1138875"/>
            <a:ext cx="8336975" cy="404699"/>
          </a:xfrm>
        </p:spPr>
        <p:txBody>
          <a:bodyPr/>
          <a:lstStyle/>
          <a:p>
            <a:r>
              <a:rPr lang="en-US" dirty="0"/>
              <a:t>Enroll by my requirements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C993E3-8FF8-4F1D-8D65-A466118A7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722" t="26827" r="23156" b="12342"/>
          <a:stretch/>
        </p:blipFill>
        <p:spPr>
          <a:xfrm>
            <a:off x="1451262" y="1669409"/>
            <a:ext cx="5896643" cy="479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91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1AFA6F-02EA-462D-999D-D1E2E0A9A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320" t="65134" r="23326" b="19936"/>
          <a:stretch/>
        </p:blipFill>
        <p:spPr>
          <a:xfrm>
            <a:off x="419449" y="1619077"/>
            <a:ext cx="8468465" cy="1719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ADAC24-37FC-408D-B336-56E4CF4E8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53" t="23129" r="23854" b="39522"/>
          <a:stretch/>
        </p:blipFill>
        <p:spPr>
          <a:xfrm>
            <a:off x="2214695" y="3429000"/>
            <a:ext cx="4941116" cy="3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46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0D19D2-7448-4992-B26A-F2C6D3286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413" t="41339" r="23140" b="18251"/>
          <a:stretch/>
        </p:blipFill>
        <p:spPr>
          <a:xfrm>
            <a:off x="721417" y="1694576"/>
            <a:ext cx="7515883" cy="387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63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1703C-A411-4BA6-8AA5-906565D6B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61" y="1247932"/>
            <a:ext cx="8336975" cy="421477"/>
          </a:xfrm>
        </p:spPr>
        <p:txBody>
          <a:bodyPr/>
          <a:lstStyle/>
          <a:p>
            <a:r>
              <a:rPr lang="en-US" dirty="0"/>
              <a:t>planner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FE6A1B-8591-43D1-A763-64AD7E8D1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292" t="48931" r="23020" b="12446"/>
          <a:stretch/>
        </p:blipFill>
        <p:spPr>
          <a:xfrm>
            <a:off x="536861" y="1652629"/>
            <a:ext cx="8028068" cy="3934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0DD52C-B597-4240-BF79-FB4A95AD3B5A}"/>
              </a:ext>
            </a:extLst>
          </p:cNvPr>
          <p:cNvSpPr txBox="1"/>
          <p:nvPr/>
        </p:nvSpPr>
        <p:spPr>
          <a:xfrm>
            <a:off x="536861" y="5610068"/>
            <a:ext cx="8095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 Planner allows students to plan future courses based on unfulfilled </a:t>
            </a:r>
          </a:p>
          <a:p>
            <a:r>
              <a:rPr lang="en-US" dirty="0"/>
              <a:t>degree requirements on the AAR or selections from the course catalog.</a:t>
            </a:r>
          </a:p>
        </p:txBody>
      </p:sp>
    </p:spTree>
    <p:extLst>
      <p:ext uri="{BB962C8B-B14F-4D97-AF65-F5344CB8AC3E}">
        <p14:creationId xmlns:p14="http://schemas.microsoft.com/office/powerpoint/2010/main" val="488806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4C779-DA82-4B9B-8788-2DB5C9AD6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progress summary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777F63-D26A-4090-8EE7-F7D0E1416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18" t="15106" r="4710" b="18804"/>
          <a:stretch/>
        </p:blipFill>
        <p:spPr>
          <a:xfrm>
            <a:off x="360814" y="2524991"/>
            <a:ext cx="8437761" cy="33666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24D65-0D63-4C9B-9D05-8EED287B5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BC03-7CE3-4FE3-BC0A-0ACCA8AC1F24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750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B0F30-02AE-46C3-A2DF-80BAB5A15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77C3F-FF58-4D57-80DB-6E2BA6A0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BC03-7CE3-4FE3-BC0A-0ACCA8AC1F24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C102334-9604-4C15-88A9-DCBB6DF0A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3" t="14552" r="5021" b="17421"/>
          <a:stretch/>
        </p:blipFill>
        <p:spPr>
          <a:xfrm>
            <a:off x="384212" y="2493818"/>
            <a:ext cx="8534227" cy="352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95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6BA2E-0E9E-450E-92BF-AB80B5DAC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What-if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FFB11-CE00-4D21-9189-5252D3BEE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What-if reports are used to simulate a change in a student’s academic plan.</a:t>
            </a:r>
          </a:p>
          <a:p>
            <a:pPr lvl="1"/>
            <a:r>
              <a:rPr lang="en-US" dirty="0"/>
              <a:t>It can show a student or their advisor how an AA Nursing’s student completed, transferred, and registered course work would apply to the requirements for a general AA DTA.</a:t>
            </a:r>
          </a:p>
          <a:p>
            <a:pPr lvl="1"/>
            <a:r>
              <a:rPr lang="en-US" dirty="0"/>
              <a:t>Does not recognize milestones, but does recognize subplans</a:t>
            </a:r>
          </a:p>
        </p:txBody>
      </p:sp>
    </p:spTree>
    <p:extLst>
      <p:ext uri="{BB962C8B-B14F-4D97-AF65-F5344CB8AC3E}">
        <p14:creationId xmlns:p14="http://schemas.microsoft.com/office/powerpoint/2010/main" val="1261421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r>
              <a:rPr lang="en-US" sz="3850"/>
              <a:t>Starfish Project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" y="1485901"/>
            <a:ext cx="5704567" cy="51530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600" b="1" dirty="0"/>
              <a:t>2018 Requirements &amp; Selection Committee</a:t>
            </a:r>
            <a:endParaRPr lang="en-US" sz="1600" dirty="0"/>
          </a:p>
          <a:p>
            <a:pPr marL="0" indent="0">
              <a:buNone/>
            </a:pPr>
            <a:r>
              <a:rPr lang="en-US" sz="1200" dirty="0"/>
              <a:t>Erin Barzen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Jesse Knappenberger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Greg Dempsey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Joyce Allen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Laura Hopkins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Yoshiko Harden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Kim Struiksma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Kathleen Weber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Kate Krieg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Kayoko Mathews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William Spence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Naina Eshwar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Kevin Bowersox-Johnson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Melody McMillan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Alive Melling, Stephanie Dykes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Joe Barrientos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Linnea Hengst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Bob Scribner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Daihong Chen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Wendy Schneider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Victor Kuo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Cindy Riche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Barb Childs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Co-Chairs: Kurt Buttleman </a:t>
            </a:r>
            <a:r>
              <a:rPr lang="en-US" sz="1200" dirty="0">
                <a:sym typeface="Wingdings" panose="05000000000000000000" pitchFamily="2" charset="2"/>
              </a:rPr>
              <a:t></a:t>
            </a:r>
            <a:r>
              <a:rPr lang="en-US" sz="1200" dirty="0"/>
              <a:t> Rosie Rimando-Chareunsap 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/>
              <a:t>Student Success Technology Platform</a:t>
            </a:r>
          </a:p>
          <a:p>
            <a:pPr>
              <a:spcBef>
                <a:spcPts val="0"/>
              </a:spcBef>
              <a:spcAft>
                <a:spcPts val="225"/>
              </a:spcAft>
            </a:pPr>
            <a:r>
              <a:rPr lang="en-US" sz="1200" dirty="0"/>
              <a:t>Tools for Student Services like advising, financial aid, tutoring</a:t>
            </a:r>
          </a:p>
          <a:p>
            <a:pPr lvl="1">
              <a:spcBef>
                <a:spcPts val="0"/>
              </a:spcBef>
              <a:spcAft>
                <a:spcPts val="225"/>
              </a:spcAft>
            </a:pPr>
            <a:r>
              <a:rPr lang="en-US" sz="1200" dirty="0"/>
              <a:t>Online and walk-in appointment scheduling with kiosks and integration with Office365 calendars</a:t>
            </a:r>
          </a:p>
          <a:p>
            <a:pPr lvl="1">
              <a:spcBef>
                <a:spcPts val="0"/>
              </a:spcBef>
              <a:spcAft>
                <a:spcPts val="225"/>
              </a:spcAft>
            </a:pPr>
            <a:r>
              <a:rPr lang="en-US" sz="1200" dirty="0"/>
              <a:t>To-Dos and Success Plans to guide students' next steps</a:t>
            </a:r>
          </a:p>
          <a:p>
            <a:pPr lvl="1">
              <a:spcBef>
                <a:spcPts val="0"/>
              </a:spcBef>
              <a:spcAft>
                <a:spcPts val="225"/>
              </a:spcAft>
            </a:pPr>
            <a:r>
              <a:rPr lang="en-US" sz="1200" dirty="0"/>
              <a:t>Reporting and Analytical tools to support student services</a:t>
            </a:r>
          </a:p>
          <a:p>
            <a:pPr lvl="1">
              <a:spcBef>
                <a:spcPts val="0"/>
              </a:spcBef>
              <a:spcAft>
                <a:spcPts val="225"/>
              </a:spcAft>
            </a:pPr>
            <a:endParaRPr lang="en-US" sz="1200" dirty="0"/>
          </a:p>
          <a:p>
            <a:pPr>
              <a:spcBef>
                <a:spcPts val="0"/>
              </a:spcBef>
              <a:spcAft>
                <a:spcPts val="225"/>
              </a:spcAft>
            </a:pPr>
            <a:r>
              <a:rPr lang="en-US" sz="1200" dirty="0"/>
              <a:t>Connects students to faculty and staff in a Success Network</a:t>
            </a:r>
          </a:p>
          <a:p>
            <a:pPr lvl="1">
              <a:spcBef>
                <a:spcPts val="0"/>
              </a:spcBef>
              <a:spcAft>
                <a:spcPts val="225"/>
              </a:spcAft>
            </a:pPr>
            <a:r>
              <a:rPr lang="en-US" sz="1200" dirty="0"/>
              <a:t>Connecting each student to a specific advisor by area of study or special population </a:t>
            </a:r>
          </a:p>
          <a:p>
            <a:pPr lvl="1">
              <a:spcBef>
                <a:spcPts val="0"/>
              </a:spcBef>
              <a:spcAft>
                <a:spcPts val="225"/>
              </a:spcAft>
            </a:pPr>
            <a:r>
              <a:rPr lang="en-US" sz="1200" dirty="0"/>
              <a:t>Provides easy messaging of groups of students</a:t>
            </a:r>
          </a:p>
          <a:p>
            <a:pPr marL="342900" lvl="1" indent="0">
              <a:spcBef>
                <a:spcPts val="0"/>
              </a:spcBef>
              <a:spcAft>
                <a:spcPts val="225"/>
              </a:spcAft>
              <a:buNone/>
            </a:pPr>
            <a:endParaRPr lang="en-US" sz="1200" dirty="0"/>
          </a:p>
          <a:p>
            <a:pPr>
              <a:spcBef>
                <a:spcPts val="0"/>
              </a:spcBef>
              <a:spcAft>
                <a:spcPts val="225"/>
              </a:spcAft>
            </a:pPr>
            <a:r>
              <a:rPr lang="en-US" sz="1200" dirty="0"/>
              <a:t>New ways to support students</a:t>
            </a:r>
          </a:p>
          <a:p>
            <a:pPr lvl="1">
              <a:spcBef>
                <a:spcPts val="0"/>
              </a:spcBef>
              <a:spcAft>
                <a:spcPts val="225"/>
              </a:spcAft>
            </a:pPr>
            <a:r>
              <a:rPr lang="en-US" sz="1200" dirty="0"/>
              <a:t>Provides Career discernment help through Starfish Careers</a:t>
            </a:r>
          </a:p>
          <a:p>
            <a:pPr lvl="1">
              <a:spcBef>
                <a:spcPts val="0"/>
              </a:spcBef>
              <a:spcAft>
                <a:spcPts val="225"/>
              </a:spcAft>
            </a:pPr>
            <a:r>
              <a:rPr lang="en-US" sz="1200" dirty="0"/>
              <a:t>Early Alert tools to help connect students to resources &amp; services</a:t>
            </a:r>
          </a:p>
          <a:p>
            <a:pPr>
              <a:spcBef>
                <a:spcPts val="0"/>
              </a:spcBef>
            </a:pPr>
            <a:endParaRPr lang="en-US" sz="1000" dirty="0"/>
          </a:p>
          <a:p>
            <a:pPr>
              <a:spcBef>
                <a:spcPts val="0"/>
              </a:spcBef>
            </a:pPr>
            <a:endParaRPr lang="en-US" sz="1000" dirty="0"/>
          </a:p>
          <a:p>
            <a:pPr marL="0" indent="0">
              <a:spcBef>
                <a:spcPts val="0"/>
              </a:spcBef>
              <a:buNone/>
            </a:pPr>
            <a:endParaRPr lang="en-US" sz="1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rgbClr val="2AB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625"/>
          <a:stretch/>
        </p:blipFill>
        <p:spPr>
          <a:xfrm>
            <a:off x="6259242" y="3227098"/>
            <a:ext cx="1862409" cy="53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90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0F24D38-B79E-44B4-830E-043F45D96D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49702-46F2-44EA-AA74-FA12EA36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5791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Key Benefits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C469874-256B-45B3-A79C-7591B4BA1E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644DC-8F27-4C80-88EC-A11AC4760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13" y="1923445"/>
            <a:ext cx="3842072" cy="431035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defTabSz="914400">
              <a:buNone/>
            </a:pPr>
            <a:r>
              <a:rPr lang="en-US" sz="1500" b="1" dirty="0">
                <a:solidFill>
                  <a:srgbClr val="FFFFFF"/>
                </a:solidFill>
              </a:rPr>
              <a:t>for Students</a:t>
            </a:r>
            <a:endParaRPr lang="en-US" sz="1500" dirty="0">
              <a:solidFill>
                <a:srgbClr val="FFFFFF"/>
              </a:solidFill>
              <a:cs typeface="Calibri" panose="020F0502020204030204"/>
            </a:endParaRPr>
          </a:p>
          <a:p>
            <a:pPr indent="-228600" defTabSz="914400"/>
            <a:r>
              <a:rPr lang="en-US" sz="1500" dirty="0">
                <a:solidFill>
                  <a:srgbClr val="FFFFFF"/>
                </a:solidFill>
              </a:rPr>
              <a:t>Easily ask for help</a:t>
            </a:r>
            <a:endParaRPr lang="en-US" sz="1500" dirty="0">
              <a:solidFill>
                <a:srgbClr val="FFFFFF"/>
              </a:solidFill>
              <a:cs typeface="Calibri"/>
            </a:endParaRPr>
          </a:p>
          <a:p>
            <a:pPr indent="-228600" defTabSz="914400"/>
            <a:r>
              <a:rPr lang="en-US" sz="1500" dirty="0">
                <a:solidFill>
                  <a:srgbClr val="FFFFFF"/>
                </a:solidFill>
              </a:rPr>
              <a:t>Quickly discover which support services are available, where they are, and how best to reach out to them.</a:t>
            </a:r>
            <a:endParaRPr lang="en-US" sz="1500" dirty="0">
              <a:solidFill>
                <a:srgbClr val="FFFFFF"/>
              </a:solidFill>
              <a:cs typeface="Calibri"/>
            </a:endParaRPr>
          </a:p>
          <a:p>
            <a:pPr indent="-228600" defTabSz="914400"/>
            <a:r>
              <a:rPr lang="en-US" sz="1500" dirty="0">
                <a:solidFill>
                  <a:srgbClr val="FFFFFF"/>
                </a:solidFill>
              </a:rPr>
              <a:t>Schedule appointments online to meet with an advisor, tutor, instructor, financial aid counselor… or any of the other people put in place to help them succeed.</a:t>
            </a:r>
            <a:endParaRPr lang="en-US" sz="1500" dirty="0">
              <a:solidFill>
                <a:srgbClr val="FFFFFF"/>
              </a:solidFill>
              <a:cs typeface="Calibri"/>
            </a:endParaRPr>
          </a:p>
          <a:p>
            <a:pPr indent="-228600" defTabSz="914400"/>
            <a:r>
              <a:rPr lang="en-US" sz="1500" dirty="0">
                <a:solidFill>
                  <a:srgbClr val="FFFFFF"/>
                </a:solidFill>
              </a:rPr>
              <a:t>Receive notifications and reminders the way they prefer, on the device they prefer.</a:t>
            </a:r>
            <a:endParaRPr lang="en-US" sz="1500" dirty="0">
              <a:solidFill>
                <a:srgbClr val="FFFFFF"/>
              </a:solidFill>
              <a:cs typeface="Calibri"/>
            </a:endParaRPr>
          </a:p>
          <a:p>
            <a:pPr indent="-228600" defTabSz="914400"/>
            <a:r>
              <a:rPr lang="en-US" sz="1500" dirty="0">
                <a:solidFill>
                  <a:srgbClr val="FFFFFF"/>
                </a:solidFill>
              </a:rPr>
              <a:t>Learn the next steps to take to proceed in their academic path or to resolve a concern. Check in on their own progress as often as needed.</a:t>
            </a:r>
            <a:endParaRPr lang="en-US" sz="1500" dirty="0">
              <a:solidFill>
                <a:srgbClr val="FFFFFF"/>
              </a:solidFill>
              <a:cs typeface="Calibri"/>
            </a:endParaRPr>
          </a:p>
          <a:p>
            <a:pPr indent="-228600" defTabSz="914400"/>
            <a:r>
              <a:rPr lang="en-US" sz="1500" dirty="0">
                <a:solidFill>
                  <a:srgbClr val="FFFFFF"/>
                </a:solidFill>
              </a:rPr>
              <a:t>Become inspired by the encouraging messages from the people who recognize their hard work.</a:t>
            </a:r>
            <a:endParaRPr lang="en-US" sz="1500" dirty="0">
              <a:solidFill>
                <a:srgbClr val="FFFFFF"/>
              </a:solidFill>
              <a:cs typeface="Calibri"/>
            </a:endParaRPr>
          </a:p>
          <a:p>
            <a:pPr indent="-228600" defTabSz="914400"/>
            <a:endParaRPr lang="en-US" sz="1500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FE1AF3-E82E-4694-A9C5-A45CB1D15767}"/>
              </a:ext>
            </a:extLst>
          </p:cNvPr>
          <p:cNvSpPr txBox="1"/>
          <p:nvPr/>
        </p:nvSpPr>
        <p:spPr>
          <a:xfrm>
            <a:off x="4692015" y="1923445"/>
            <a:ext cx="3823335" cy="391061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 Staff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Quickly provide feedback on students and help connect them with services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useful information on your students on one screen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Easily share your concerns with the right people at the right time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 predicted retention and how to address risk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 positive reinforcement of successful behaviors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Communicate with students individually or in groups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Easily record outcomes on student meetings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107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D7F8F-65BD-4CA2-BEFE-CC6BE2123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chemeClr val="bg1"/>
                </a:solidFill>
                <a:cs typeface="Calibri Light"/>
              </a:rPr>
              <a:t>Starfish Student Experience</a:t>
            </a:r>
            <a:endParaRPr lang="en-US" sz="4000" b="1">
              <a:solidFill>
                <a:schemeClr val="bg1"/>
              </a:solidFill>
            </a:endParaRPr>
          </a:p>
        </p:txBody>
      </p:sp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1F35A774-1188-4754-9705-D8F7826EC33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61672" y="1406109"/>
            <a:ext cx="6845507" cy="480778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85753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2" y="146756"/>
            <a:ext cx="9033668" cy="664565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479934" y="2419109"/>
            <a:ext cx="184663" cy="278929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4618298" y="1828800"/>
            <a:ext cx="1217018" cy="659757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Seattle Colleges</a:t>
            </a:r>
          </a:p>
        </p:txBody>
      </p:sp>
      <p:sp>
        <p:nvSpPr>
          <p:cNvPr id="4" name="Rectangle 3"/>
          <p:cNvSpPr/>
          <p:nvPr/>
        </p:nvSpPr>
        <p:spPr>
          <a:xfrm>
            <a:off x="6807200" y="5238044"/>
            <a:ext cx="2111022" cy="1377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30410" y="5150733"/>
            <a:ext cx="3044142" cy="1464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b="1" dirty="0"/>
              <a:t>Seattle Colleges </a:t>
            </a:r>
            <a:r>
              <a:rPr lang="en-US" sz="1400" dirty="0"/>
              <a:t>is well-positioned in Deployment Group 4 to learn from earlier deployments.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/>
              <a:t>Deployment Group 2 implemented successfully in October.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0" y="1428750"/>
            <a:ext cx="30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4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392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22172"/>
            <a:ext cx="9144000" cy="6358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Starfish Student Interface – South Example 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0879" y="0"/>
            <a:ext cx="8715022" cy="6222172"/>
            <a:chOff x="3285744" y="66268"/>
            <a:chExt cx="8898636" cy="67749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b="4000"/>
            <a:stretch/>
          </p:blipFill>
          <p:spPr>
            <a:xfrm>
              <a:off x="3285744" y="66268"/>
              <a:ext cx="8898636" cy="1872317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5744" y="1938585"/>
              <a:ext cx="8898636" cy="4902651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033883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1D3FA-CBF9-40C9-ABAD-F202113D1867}"/>
              </a:ext>
            </a:extLst>
          </p:cNvPr>
          <p:cNvSpPr txBox="1"/>
          <p:nvPr/>
        </p:nvSpPr>
        <p:spPr>
          <a:xfrm>
            <a:off x="339777" y="277318"/>
            <a:ext cx="3130445" cy="6278642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 Starfish: 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 Phases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1 &amp;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   _____________________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Since May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20399 appointments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5142 made by students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45 active services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10+ services starting W20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D7025-0173-4DDD-98F3-683401545473}"/>
              </a:ext>
            </a:extLst>
          </p:cNvPr>
          <p:cNvSpPr txBox="1"/>
          <p:nvPr/>
        </p:nvSpPr>
        <p:spPr>
          <a:xfrm>
            <a:off x="3575154" y="989351"/>
            <a:ext cx="2530840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Phase 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Advising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Offices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Academic Advising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BAS Advising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TRiO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 Support Services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Running Start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College Transfer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Career Center (Central)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Completion Coaching (South)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,Sans-Serif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Enrolled Students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(using 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MySeattleColleges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64CA47-7FBB-43E9-A010-37471FFDA1EE}"/>
              </a:ext>
            </a:extLst>
          </p:cNvPr>
          <p:cNvSpPr txBox="1"/>
          <p:nvPr/>
        </p:nvSpPr>
        <p:spPr>
          <a:xfrm>
            <a:off x="6323351" y="989351"/>
            <a:ext cx="2743200" cy="56764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Phase 2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(in progress)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Faculty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Early Alert Design &amp; Pilot 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(in progress)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Student Services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Financial Aid</a:t>
            </a:r>
          </a:p>
          <a:p>
            <a:pPr marL="2857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Support Programs</a:t>
            </a:r>
          </a:p>
          <a:p>
            <a:pPr marL="2857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Tutoring (South now, Central W20)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Secondary Advising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The WORKS (Force/Source/First)</a:t>
            </a:r>
          </a:p>
          <a:p>
            <a:pPr marL="2857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MESA</a:t>
            </a:r>
          </a:p>
          <a:p>
            <a:pPr marL="2857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Counseling</a:t>
            </a:r>
          </a:p>
          <a:p>
            <a:pPr marL="2857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Electronics Program Advising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Admitted-not-Enrolled Students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+mn-lt"/>
              </a:rPr>
              <a:t>EADs created upon admission</a:t>
            </a:r>
          </a:p>
          <a:p>
            <a:pPr marL="457200" marR="0" lvl="1" indent="0" algn="l" defTabSz="4572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9151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135809"/>
            <a:ext cx="7886700" cy="1325563"/>
          </a:xfrm>
        </p:spPr>
        <p:txBody>
          <a:bodyPr>
            <a:normAutofit/>
          </a:bodyPr>
          <a:lstStyle/>
          <a:p>
            <a:r>
              <a:rPr lang="en-US" sz="4400" b="1" dirty="0"/>
              <a:t>Early Alert Design &amp; Pilot Process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0867" y="1464337"/>
            <a:ext cx="1455099" cy="594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Recruit  Faculty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3116" y="1464337"/>
            <a:ext cx="2441684" cy="5941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Volunteers from each college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Beginning recruiting in May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01511" y="2144184"/>
            <a:ext cx="1455099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Configuration Workshop</a:t>
            </a:r>
          </a:p>
        </p:txBody>
      </p:sp>
      <p:sp>
        <p:nvSpPr>
          <p:cNvPr id="9" name="Rectangle 8"/>
          <p:cNvSpPr/>
          <p:nvPr/>
        </p:nvSpPr>
        <p:spPr>
          <a:xfrm>
            <a:off x="2313760" y="2144184"/>
            <a:ext cx="280035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day workshop, September 2019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 &amp; configuring Early Alert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Faculty &amp; Student Services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487311" y="2915709"/>
            <a:ext cx="1455099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Early Alert Pilot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 progress)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99559" y="2915709"/>
            <a:ext cx="2780351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 2019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faculty join Early Alert pilot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54577" y="3779388"/>
            <a:ext cx="1535289" cy="75297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Winter 2020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85358" y="3779389"/>
            <a:ext cx="3787885" cy="7529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13995" marR="0" lvl="0" indent="-21399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 based on student and faculty feedback</a:t>
            </a: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13995" marR="0" lvl="0" indent="-21399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Expand Referral and Notification options</a:t>
            </a: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915356" y="4627743"/>
            <a:ext cx="1455099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Launch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58175" y="4627743"/>
            <a:ext cx="4008491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13995" marR="0" lvl="0" indent="-21399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Spring 2020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3995" marR="0" lvl="0" indent="-21399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Faculty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29100" y="1461372"/>
            <a:ext cx="2873266" cy="5996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 faculty confirmed – 80% FTF 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invite sent in May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71260" y="2144184"/>
            <a:ext cx="2873266" cy="685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Held 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Sept. 3 &amp; 4,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participants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Pilot Design with Kudos, Referrals, and Notifications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37059" y="2915709"/>
            <a:ext cx="2873266" cy="685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faculty in pilot now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Bi-weekly faculty check-ins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 feedback with IR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475111"/>
            <a:ext cx="9144000" cy="138288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0867" y="3684138"/>
            <a:ext cx="8792633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891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128319"/>
            <a:ext cx="3985902" cy="994172"/>
          </a:xfrm>
        </p:spPr>
        <p:txBody>
          <a:bodyPr>
            <a:normAutofit/>
          </a:bodyPr>
          <a:lstStyle/>
          <a:p>
            <a:r>
              <a:rPr lang="en-US" b="1" dirty="0"/>
              <a:t>Early Alert Pilot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2257425"/>
            <a:ext cx="4365585" cy="111442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Kudos are a way for faculty and staff to provide positive feedback to a student.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7085" y="855744"/>
            <a:ext cx="4206915" cy="4380209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2FE0185-E60E-4CBD-A11F-97DB0981B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r="-1" b="-1"/>
          <a:stretch/>
        </p:blipFill>
        <p:spPr>
          <a:xfrm>
            <a:off x="5004216" y="855744"/>
            <a:ext cx="4153689" cy="4316331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 w="95250">
            <a:solidFill>
              <a:schemeClr val="tx1">
                <a:lumMod val="85000"/>
              </a:schemeClr>
            </a:solidFill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63DE6D-CE1B-4E02-ABF1-61F1A5F7C88D}"/>
              </a:ext>
            </a:extLst>
          </p:cNvPr>
          <p:cNvSpPr txBox="1"/>
          <p:nvPr/>
        </p:nvSpPr>
        <p:spPr>
          <a:xfrm>
            <a:off x="5686425" y="2571750"/>
            <a:ext cx="2428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Kudos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FE93EC-2685-427E-AB54-93FCB245F124}"/>
              </a:ext>
            </a:extLst>
          </p:cNvPr>
          <p:cNvSpPr txBox="1"/>
          <p:nvPr/>
        </p:nvSpPr>
        <p:spPr>
          <a:xfrm>
            <a:off x="28575" y="3402300"/>
            <a:ext cx="5657850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hard work is paying off! Keep it up!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 for reaching out.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You’re building community.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You’re developing good learning strategies.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found your voice.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251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923" y="1120378"/>
            <a:ext cx="3985902" cy="994172"/>
          </a:xfrm>
        </p:spPr>
        <p:txBody>
          <a:bodyPr>
            <a:normAutofit/>
          </a:bodyPr>
          <a:lstStyle/>
          <a:p>
            <a:r>
              <a:rPr lang="en-US" b="1" dirty="0"/>
              <a:t>Early Alert Pilot Design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228850"/>
            <a:ext cx="4479885" cy="120015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 b="1" dirty="0"/>
              <a:t>Referrals allow a faculty member to connect a student with a specific office or staff person.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7085" y="855744"/>
            <a:ext cx="4206915" cy="4380209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2606" y="857249"/>
            <a:ext cx="4081394" cy="4241205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DB9854-D3E9-4C61-B8CF-1592AEB980F7}"/>
              </a:ext>
            </a:extLst>
          </p:cNvPr>
          <p:cNvSpPr/>
          <p:nvPr/>
        </p:nvSpPr>
        <p:spPr>
          <a:xfrm>
            <a:off x="7029451" y="1554096"/>
            <a:ext cx="1800225" cy="2449837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8A3C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74E20F5-5E2F-4EF4-A9DB-DD4146CC6D2C}"/>
              </a:ext>
            </a:extLst>
          </p:cNvPr>
          <p:cNvSpPr/>
          <p:nvPr/>
        </p:nvSpPr>
        <p:spPr>
          <a:xfrm>
            <a:off x="5400675" y="1579239"/>
            <a:ext cx="2857500" cy="2449837"/>
          </a:xfrm>
          <a:prstGeom prst="rightArrow">
            <a:avLst/>
          </a:prstGeom>
          <a:solidFill>
            <a:srgbClr val="7030A0"/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768D3F-4D7C-4FA9-A9F2-E5B8FF4E034C}"/>
              </a:ext>
            </a:extLst>
          </p:cNvPr>
          <p:cNvSpPr txBox="1"/>
          <p:nvPr/>
        </p:nvSpPr>
        <p:spPr>
          <a:xfrm>
            <a:off x="5568230" y="2417790"/>
            <a:ext cx="23756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Referrals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664EB9-54BD-47E8-A624-81EB7C7861AF}"/>
              </a:ext>
            </a:extLst>
          </p:cNvPr>
          <p:cNvSpPr txBox="1"/>
          <p:nvPr/>
        </p:nvSpPr>
        <p:spPr>
          <a:xfrm>
            <a:off x="490607" y="3770167"/>
            <a:ext cx="4479885" cy="1477328"/>
          </a:xfrm>
          <a:prstGeom prst="rect">
            <a:avLst/>
          </a:prstGeom>
          <a:solidFill>
            <a:schemeClr val="tx1"/>
          </a:solidFill>
          <a:ln w="133350">
            <a:solidFill>
              <a:schemeClr val="tx1">
                <a:lumMod val="85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Aid &amp; Funding Referral 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Advising Referral</a:t>
            </a: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Basic Needs Referral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307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1000126"/>
            <a:ext cx="3985902" cy="994172"/>
          </a:xfrm>
        </p:spPr>
        <p:txBody>
          <a:bodyPr>
            <a:normAutofit/>
          </a:bodyPr>
          <a:lstStyle/>
          <a:p>
            <a:r>
              <a:rPr lang="en-US" b="1" dirty="0"/>
              <a:t>Early Alert Pilot Design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759" y="3104934"/>
            <a:ext cx="4646847" cy="3318443"/>
          </a:xfrm>
        </p:spPr>
        <p:txBody>
          <a:bodyPr anchor="t">
            <a:normAutofit fontScale="92500" lnSpcReduction="20000"/>
          </a:bodyPr>
          <a:lstStyle/>
          <a:p>
            <a:pPr>
              <a:buBlip>
                <a:blip r:embed="rId3"/>
              </a:buBlip>
            </a:pPr>
            <a:r>
              <a:rPr lang="en-US" b="1" dirty="0"/>
              <a:t>Referral Needed </a:t>
            </a:r>
          </a:p>
          <a:p>
            <a:pPr marL="342900" lvl="1" indent="0">
              <a:buNone/>
            </a:pPr>
            <a:r>
              <a:rPr lang="en-US" sz="1500" dirty="0"/>
              <a:t>(Notification directly between a faculty member and a student’s primary advisor to provide a way for faculty to get direction or assistance when they are not sure if there is an applicable on-campus resource or are not sure how to address a concern. It is not seen by the student.)</a:t>
            </a:r>
          </a:p>
          <a:p>
            <a:pPr marL="342900" lvl="1" indent="0">
              <a:buNone/>
            </a:pPr>
            <a:endParaRPr lang="en-US" sz="1125" dirty="0"/>
          </a:p>
          <a:p>
            <a:pPr>
              <a:buBlip>
                <a:blip r:embed="rId3"/>
              </a:buBlip>
            </a:pPr>
            <a:r>
              <a:rPr lang="en-US" b="1"/>
              <a:t>Student has a Registration Block</a:t>
            </a:r>
            <a:endParaRPr lang="en-US" b="1">
              <a:cs typeface="Calibri"/>
            </a:endParaRPr>
          </a:p>
          <a:p>
            <a:pPr marL="342900" lvl="1" indent="0">
              <a:buNone/>
            </a:pPr>
            <a:r>
              <a:rPr lang="en-US" sz="1500" b="1" dirty="0"/>
              <a:t>(A</a:t>
            </a:r>
            <a:r>
              <a:rPr lang="en-US" sz="1500" dirty="0"/>
              <a:t>utomated notification will show to faculty, students, and the assigned primary advisor.)</a:t>
            </a:r>
          </a:p>
          <a:p>
            <a:pPr marL="342900" lvl="1" indent="0">
              <a:buNone/>
            </a:pPr>
            <a:endParaRPr lang="en-US" sz="1125" dirty="0"/>
          </a:p>
          <a:p>
            <a:pPr>
              <a:buBlip>
                <a:blip r:embed="rId3"/>
              </a:buBlip>
            </a:pPr>
            <a:r>
              <a:rPr lang="en-US" b="1" dirty="0"/>
              <a:t>Student Not Registered for </a:t>
            </a:r>
            <a:r>
              <a:rPr lang="en-US" sz="2250" b="1" dirty="0"/>
              <a:t>Next Quarter </a:t>
            </a:r>
          </a:p>
          <a:p>
            <a:pPr marL="342900" lvl="1" indent="0">
              <a:buNone/>
            </a:pPr>
            <a:r>
              <a:rPr lang="en-US" sz="1500" b="1" dirty="0"/>
              <a:t>(A</a:t>
            </a:r>
            <a:r>
              <a:rPr lang="en-US" sz="1500" dirty="0"/>
              <a:t>utomated notification that will show to faculty, students, and the assigned primary advisor within Starfish.)</a:t>
            </a:r>
          </a:p>
          <a:p>
            <a:pPr marL="0" indent="0">
              <a:buNone/>
            </a:pPr>
            <a:endParaRPr lang="en-US" sz="1125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7085" y="855744"/>
            <a:ext cx="4206915" cy="4380209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2606" y="857249"/>
            <a:ext cx="4081394" cy="4241205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Punched Tape 3">
            <a:extLst>
              <a:ext uri="{FF2B5EF4-FFF2-40B4-BE49-F238E27FC236}">
                <a16:creationId xmlns:a16="http://schemas.microsoft.com/office/drawing/2014/main" id="{B201D1BB-CC1C-421F-B170-5BAE22A41BDB}"/>
              </a:ext>
            </a:extLst>
          </p:cNvPr>
          <p:cNvSpPr/>
          <p:nvPr/>
        </p:nvSpPr>
        <p:spPr>
          <a:xfrm>
            <a:off x="5972175" y="1685061"/>
            <a:ext cx="2771775" cy="1971675"/>
          </a:xfrm>
          <a:prstGeom prst="flowChartPunchedTape">
            <a:avLst/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C6FBD3-346A-403A-BD09-12FD8129B35D}"/>
              </a:ext>
            </a:extLst>
          </p:cNvPr>
          <p:cNvSpPr/>
          <p:nvPr/>
        </p:nvSpPr>
        <p:spPr>
          <a:xfrm flipH="1">
            <a:off x="5886450" y="1764059"/>
            <a:ext cx="65219" cy="2528133"/>
          </a:xfrm>
          <a:prstGeom prst="rect">
            <a:avLst/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90A666E-CFB2-4A9F-A410-BF9C259C3B1E}"/>
              </a:ext>
            </a:extLst>
          </p:cNvPr>
          <p:cNvSpPr/>
          <p:nvPr/>
        </p:nvSpPr>
        <p:spPr>
          <a:xfrm>
            <a:off x="5843587" y="1626560"/>
            <a:ext cx="163046" cy="185920"/>
          </a:xfrm>
          <a:prstGeom prst="ellipse">
            <a:avLst/>
          </a:prstGeom>
          <a:solidFill>
            <a:srgbClr val="EB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72399-7194-41AB-9514-853D87C23548}"/>
              </a:ext>
            </a:extLst>
          </p:cNvPr>
          <p:cNvSpPr txBox="1"/>
          <p:nvPr/>
        </p:nvSpPr>
        <p:spPr>
          <a:xfrm>
            <a:off x="6097697" y="2348588"/>
            <a:ext cx="266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Notifications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C5F26FC-E9BA-472C-B564-8FB21D50F796}"/>
              </a:ext>
            </a:extLst>
          </p:cNvPr>
          <p:cNvSpPr txBox="1">
            <a:spLocks/>
          </p:cNvSpPr>
          <p:nvPr/>
        </p:nvSpPr>
        <p:spPr>
          <a:xfrm>
            <a:off x="430046" y="1885950"/>
            <a:ext cx="4479885" cy="120015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Notifications intend to notify a student or staff person that an action is needed.</a:t>
            </a:r>
          </a:p>
        </p:txBody>
      </p:sp>
    </p:spTree>
    <p:extLst>
      <p:ext uri="{BB962C8B-B14F-4D97-AF65-F5344CB8AC3E}">
        <p14:creationId xmlns:p14="http://schemas.microsoft.com/office/powerpoint/2010/main" val="1227511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A6E39-102A-4587-B611-DBF8F34E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71" y="4413326"/>
            <a:ext cx="8336975" cy="999259"/>
          </a:xfrm>
        </p:spPr>
        <p:txBody>
          <a:bodyPr anchor="t"/>
          <a:lstStyle/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54539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84639181"/>
              </p:ext>
            </p:extLst>
          </p:nvPr>
        </p:nvGraphicFramePr>
        <p:xfrm>
          <a:off x="242320" y="-132917"/>
          <a:ext cx="8873067" cy="2741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Seattle Colleges Project Plan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9459320"/>
              </p:ext>
            </p:extLst>
          </p:nvPr>
        </p:nvGraphicFramePr>
        <p:xfrm>
          <a:off x="137072" y="764051"/>
          <a:ext cx="8961771" cy="496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850181" y="3453255"/>
            <a:ext cx="1409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Setting up the system for Seattle Colleges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11686" y="2925686"/>
            <a:ext cx="1286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60+ online training courses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20563" y="2280129"/>
            <a:ext cx="1094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User training for faculty, staff, and students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835378" y="1556943"/>
            <a:ext cx="187306" cy="2020137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1143001" y="1556944"/>
            <a:ext cx="1287381" cy="1682967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2430382" y="1556944"/>
            <a:ext cx="1491914" cy="128785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 flipV="1">
            <a:off x="2743200" y="1556943"/>
            <a:ext cx="2683044" cy="90403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6259285" y="1556943"/>
            <a:ext cx="705959" cy="542792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6965244" y="1556943"/>
            <a:ext cx="210619" cy="542791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 flipV="1">
            <a:off x="7890933" y="1556943"/>
            <a:ext cx="327378" cy="158968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3376179" y="3812434"/>
            <a:ext cx="1499817" cy="1392343"/>
            <a:chOff x="3376179" y="3946863"/>
            <a:chExt cx="1499817" cy="1392343"/>
          </a:xfrm>
        </p:grpSpPr>
        <p:sp>
          <p:nvSpPr>
            <p:cNvPr id="10" name="TextBox 9"/>
            <p:cNvSpPr txBox="1"/>
            <p:nvPr/>
          </p:nvSpPr>
          <p:spPr>
            <a:xfrm>
              <a:off x="3376179" y="3946863"/>
              <a:ext cx="12869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55 day-long workshops for finance, HR, and student services staff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91954" y="4877541"/>
              <a:ext cx="12840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12/2/19 – 2/28/20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821152" y="4144544"/>
            <a:ext cx="1446168" cy="923330"/>
            <a:chOff x="1902177" y="4325273"/>
            <a:chExt cx="1446168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1902177" y="4325273"/>
              <a:ext cx="12869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27 SBCTC online courses for staff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64303" y="4786938"/>
              <a:ext cx="12840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10/15/19 – 12/9/19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49955" y="4325891"/>
            <a:ext cx="1286934" cy="1265191"/>
            <a:chOff x="349955" y="4516265"/>
            <a:chExt cx="1286934" cy="1265191"/>
          </a:xfrm>
        </p:grpSpPr>
        <p:sp>
          <p:nvSpPr>
            <p:cNvPr id="8" name="TextBox 7"/>
            <p:cNvSpPr txBox="1"/>
            <p:nvPr/>
          </p:nvSpPr>
          <p:spPr>
            <a:xfrm>
              <a:off x="349955" y="4516265"/>
              <a:ext cx="1286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65+ in-person sessions on PeopleSoft functionality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2847" y="5319791"/>
              <a:ext cx="12840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7/1/19 – </a:t>
              </a:r>
            </a:p>
            <a:p>
              <a:r>
                <a:rPr lang="en-US" sz="1200" dirty="0"/>
                <a:t>2/28/20</a:t>
              </a:r>
            </a:p>
          </p:txBody>
        </p:sp>
      </p:grpSp>
      <p:sp>
        <p:nvSpPr>
          <p:cNvPr id="26" name="Pentagon 25"/>
          <p:cNvSpPr/>
          <p:nvPr/>
        </p:nvSpPr>
        <p:spPr>
          <a:xfrm>
            <a:off x="1821152" y="5599380"/>
            <a:ext cx="5629515" cy="85677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Data Conversion and Validation</a:t>
            </a:r>
          </a:p>
          <a:p>
            <a:pPr marL="285750" indent="-285750" algn="ctr">
              <a:buFontTx/>
              <a:buChar char="-"/>
            </a:pPr>
            <a:r>
              <a:rPr lang="en-US" dirty="0"/>
              <a:t>students, transcripts, courses</a:t>
            </a:r>
          </a:p>
          <a:p>
            <a:pPr marL="285750" indent="-285750" algn="ctr">
              <a:buFontTx/>
              <a:buChar char="-"/>
            </a:pPr>
            <a:r>
              <a:rPr lang="en-US" dirty="0"/>
              <a:t>employees, jobs, and pay</a:t>
            </a:r>
          </a:p>
        </p:txBody>
      </p:sp>
      <p:sp>
        <p:nvSpPr>
          <p:cNvPr id="34" name="Pentagon 33"/>
          <p:cNvSpPr/>
          <p:nvPr/>
        </p:nvSpPr>
        <p:spPr>
          <a:xfrm>
            <a:off x="242320" y="5603607"/>
            <a:ext cx="1578832" cy="85677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Data Cleanup</a:t>
            </a:r>
          </a:p>
        </p:txBody>
      </p:sp>
      <p:sp>
        <p:nvSpPr>
          <p:cNvPr id="35" name="Pentagon 34"/>
          <p:cNvSpPr/>
          <p:nvPr/>
        </p:nvSpPr>
        <p:spPr>
          <a:xfrm>
            <a:off x="7450666" y="5583472"/>
            <a:ext cx="1162755" cy="85677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Final Cutover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92621" y="4692420"/>
            <a:ext cx="1371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 Live!</a:t>
            </a:r>
          </a:p>
          <a:p>
            <a:pPr algn="ctr"/>
            <a:r>
              <a:rPr lang="en-US" dirty="0"/>
              <a:t>Feb. 1 2021</a:t>
            </a:r>
          </a:p>
        </p:txBody>
      </p:sp>
      <p:cxnSp>
        <p:nvCxnSpPr>
          <p:cNvPr id="29" name="Elbow Connector 28"/>
          <p:cNvCxnSpPr>
            <a:stCxn id="27" idx="3"/>
            <a:endCxn id="35" idx="3"/>
          </p:cNvCxnSpPr>
          <p:nvPr/>
        </p:nvCxnSpPr>
        <p:spPr>
          <a:xfrm flipH="1">
            <a:off x="8613421" y="5015586"/>
            <a:ext cx="50410" cy="996274"/>
          </a:xfrm>
          <a:prstGeom prst="bentConnector3">
            <a:avLst>
              <a:gd name="adj1" fmla="val -45348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67326" y="1556944"/>
            <a:ext cx="158917" cy="904034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3922296" y="1556943"/>
            <a:ext cx="1503947" cy="90403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649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6720" y="294199"/>
            <a:ext cx="8302337" cy="46592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25" kern="1200" cap="all" baseline="0">
                <a:solidFill>
                  <a:srgbClr val="00376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Franklin Gothic Medium"/>
              </a:rPr>
              <a:t>Three Things you Need to know</a:t>
            </a: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003764"/>
              </a:solidFill>
              <a:effectLst/>
              <a:uLnTx/>
              <a:uFillTx/>
              <a:latin typeface="Franklin Gothic Medium"/>
              <a:ea typeface="+mj-ea"/>
              <a:cs typeface="+mj-cs"/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519542" y="959557"/>
            <a:ext cx="7786258" cy="521264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1. </a:t>
            </a:r>
            <a:r>
              <a:rPr lang="en-US" sz="2000" dirty="0"/>
              <a:t>We have begun our ctcLink implementation as part of Deployment Group 4 and have a scheduled launch date of February 1, 2021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2. </a:t>
            </a:r>
            <a:r>
              <a:rPr lang="en-US" sz="2000" dirty="0"/>
              <a:t>Clark College successfully launched ctcLink, as did the SBCTC agency, with the updated PeopleSoft 9.2 in late October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3. Our project activities have begun</a:t>
            </a:r>
          </a:p>
          <a:p>
            <a:pPr lvl="1"/>
            <a:r>
              <a:rPr lang="en-US" sz="1700" dirty="0"/>
              <a:t>Change impact analysis sessions</a:t>
            </a:r>
          </a:p>
          <a:p>
            <a:pPr lvl="1"/>
            <a:r>
              <a:rPr lang="en-US" sz="1700" dirty="0"/>
              <a:t>Online learning to prepare for Business Process Fit/Gap Sessions</a:t>
            </a:r>
          </a:p>
          <a:p>
            <a:pPr lvl="1"/>
            <a:r>
              <a:rPr lang="en-US" sz="1700" dirty="0"/>
              <a:t>Signing staff up to attend the BPFG sessions – Beginning in December!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0626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CA0EF-BCBF-4DC8-BD61-F8D5E3936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7" y="1457983"/>
            <a:ext cx="8302337" cy="421152"/>
          </a:xfrm>
        </p:spPr>
        <p:txBody>
          <a:bodyPr/>
          <a:lstStyle/>
          <a:p>
            <a:pPr algn="ctr"/>
            <a:r>
              <a:rPr lang="en-US" dirty="0"/>
              <a:t>Faculty self-service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9A1DE-C17D-4A87-B698-E5BD152A3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25" t="13964" r="56756" b="65878"/>
          <a:stretch/>
        </p:blipFill>
        <p:spPr>
          <a:xfrm>
            <a:off x="1983234" y="2063692"/>
            <a:ext cx="5079177" cy="410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55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A73A-2CDF-4504-8D3F-8B86A9AD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my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80E26-7E53-49F1-BFFE-60E893F9C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Accessed through the Faculty Center</a:t>
            </a:r>
          </a:p>
          <a:p>
            <a:r>
              <a:rPr lang="en-US" dirty="0"/>
              <a:t>Will display your teaching schedule for the current term</a:t>
            </a:r>
          </a:p>
          <a:p>
            <a:r>
              <a:rPr lang="en-US" dirty="0"/>
              <a:t>Can view other terms as desired, provided the class schedule exists</a:t>
            </a:r>
          </a:p>
          <a:p>
            <a:r>
              <a:rPr lang="en-US" dirty="0"/>
              <a:t>Can toggle between viewing all classes or just those with registered students</a:t>
            </a:r>
          </a:p>
          <a:p>
            <a:r>
              <a:rPr lang="en-US" dirty="0"/>
              <a:t>Can display weekly schedule in calendar view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90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93C8B-F9EB-42B8-B8BC-2DAF0E11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61" y="1549936"/>
            <a:ext cx="8336975" cy="446644"/>
          </a:xfrm>
        </p:spPr>
        <p:txBody>
          <a:bodyPr/>
          <a:lstStyle/>
          <a:p>
            <a:r>
              <a:rPr lang="en-US" dirty="0"/>
              <a:t>View my Schedule cont’d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C6DCEA-1DD8-4EE1-8EFF-D03943A63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59" t="9861" r="9355" b="11777"/>
          <a:stretch/>
        </p:blipFill>
        <p:spPr>
          <a:xfrm>
            <a:off x="964699" y="2139191"/>
            <a:ext cx="7197109" cy="430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6593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1">
  <a:themeElements>
    <a:clrScheme name="SBCTC">
      <a:dk1>
        <a:srgbClr val="003764"/>
      </a:dk1>
      <a:lt1>
        <a:sysClr val="window" lastClr="FFFFFF"/>
      </a:lt1>
      <a:dk2>
        <a:srgbClr val="0071CE"/>
      </a:dk2>
      <a:lt2>
        <a:srgbClr val="C3C6C8"/>
      </a:lt2>
      <a:accent1>
        <a:srgbClr val="F4CD00"/>
      </a:accent1>
      <a:accent2>
        <a:srgbClr val="65CBC9"/>
      </a:accent2>
      <a:accent3>
        <a:srgbClr val="FFB547"/>
      </a:accent3>
      <a:accent4>
        <a:srgbClr val="00C18B"/>
      </a:accent4>
      <a:accent5>
        <a:srgbClr val="3D6489"/>
      </a:accent5>
      <a:accent6>
        <a:srgbClr val="2A70B8"/>
      </a:accent6>
      <a:hlink>
        <a:srgbClr val="0563C1"/>
      </a:hlink>
      <a:folHlink>
        <a:srgbClr val="954F72"/>
      </a:folHlink>
    </a:clrScheme>
    <a:fontScheme name="SBCTC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881DDDD-9EC3-4EE7-9F44-24DC3DF1C0EA}" vid="{2156F432-8A47-4811-9DFA-BB3C2D16C6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esentation1">
  <a:themeElements>
    <a:clrScheme name="SBCTC">
      <a:dk1>
        <a:srgbClr val="003764"/>
      </a:dk1>
      <a:lt1>
        <a:sysClr val="window" lastClr="FFFFFF"/>
      </a:lt1>
      <a:dk2>
        <a:srgbClr val="0071CE"/>
      </a:dk2>
      <a:lt2>
        <a:srgbClr val="C3C6C8"/>
      </a:lt2>
      <a:accent1>
        <a:srgbClr val="F4CD00"/>
      </a:accent1>
      <a:accent2>
        <a:srgbClr val="65CBC9"/>
      </a:accent2>
      <a:accent3>
        <a:srgbClr val="FFB547"/>
      </a:accent3>
      <a:accent4>
        <a:srgbClr val="00C18B"/>
      </a:accent4>
      <a:accent5>
        <a:srgbClr val="3D6489"/>
      </a:accent5>
      <a:accent6>
        <a:srgbClr val="2A70B8"/>
      </a:accent6>
      <a:hlink>
        <a:srgbClr val="0563C1"/>
      </a:hlink>
      <a:folHlink>
        <a:srgbClr val="954F72"/>
      </a:folHlink>
    </a:clrScheme>
    <a:fontScheme name="SBCTC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881DDDD-9EC3-4EE7-9F44-24DC3DF1C0EA}" vid="{2156F432-8A47-4811-9DFA-BB3C2D16C61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59D3CBD634C64AA81D9447C61E548A" ma:contentTypeVersion="9" ma:contentTypeDescription="Create a new document." ma:contentTypeScope="" ma:versionID="b5e62cc0580deca12aa5f591df9c37a2">
  <xsd:schema xmlns:xsd="http://www.w3.org/2001/XMLSchema" xmlns:xs="http://www.w3.org/2001/XMLSchema" xmlns:p="http://schemas.microsoft.com/office/2006/metadata/properties" xmlns:ns3="ff76a5bc-1854-4377-b765-c704e00a1d1d" xmlns:ns4="fdb888e9-017b-45cf-a20e-d7869e272970" targetNamespace="http://schemas.microsoft.com/office/2006/metadata/properties" ma:root="true" ma:fieldsID="13d9687879aaaca9707b0de0685bcab5" ns3:_="" ns4:_="">
    <xsd:import namespace="ff76a5bc-1854-4377-b765-c704e00a1d1d"/>
    <xsd:import namespace="fdb888e9-017b-45cf-a20e-d7869e27297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76a5bc-1854-4377-b765-c704e00a1d1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b888e9-017b-45cf-a20e-d7869e2729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AFF711-2F93-4B9E-B2B8-960BEDE6EB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C90046-B5BA-4647-8314-62B227F78F29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fdb888e9-017b-45cf-a20e-d7869e272970"/>
    <ds:schemaRef ds:uri="ff76a5bc-1854-4377-b765-c704e00a1d1d"/>
  </ds:schemaRefs>
</ds:datastoreItem>
</file>

<file path=customXml/itemProps3.xml><?xml version="1.0" encoding="utf-8"?>
<ds:datastoreItem xmlns:ds="http://schemas.openxmlformats.org/officeDocument/2006/customXml" ds:itemID="{C216B2DB-ADE8-46A4-8E30-7E61888619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76a5bc-1854-4377-b765-c704e00a1d1d"/>
    <ds:schemaRef ds:uri="fdb888e9-017b-45cf-a20e-d7869e2729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11243</TotalTime>
  <Words>1580</Words>
  <Application>Microsoft Office PowerPoint</Application>
  <PresentationFormat>On-screen Show (4:3)</PresentationFormat>
  <Paragraphs>302</Paragraphs>
  <Slides>46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Arial,Sans-Serif</vt:lpstr>
      <vt:lpstr>Calibri</vt:lpstr>
      <vt:lpstr>Calibri Light</vt:lpstr>
      <vt:lpstr>Franklin Gothic Book</vt:lpstr>
      <vt:lpstr>Franklin Gothic Medium</vt:lpstr>
      <vt:lpstr>Wingdings</vt:lpstr>
      <vt:lpstr>Presentation1</vt:lpstr>
      <vt:lpstr>Office Theme</vt:lpstr>
      <vt:lpstr>1_Presentation1</vt:lpstr>
      <vt:lpstr>ctcLink &amp; Starfish  Updates &amp; timelines</vt:lpstr>
      <vt:lpstr>PowerPoint Presentation</vt:lpstr>
      <vt:lpstr>ctcLink Benefits</vt:lpstr>
      <vt:lpstr>PowerPoint Presentation</vt:lpstr>
      <vt:lpstr>High-Level Seattle Colleges Project Plan</vt:lpstr>
      <vt:lpstr>PowerPoint Presentation</vt:lpstr>
      <vt:lpstr>Faculty self-service</vt:lpstr>
      <vt:lpstr>View my Schedule</vt:lpstr>
      <vt:lpstr>View my Schedule cont’d</vt:lpstr>
      <vt:lpstr>View my Schedule cont’d</vt:lpstr>
      <vt:lpstr>View Class roster</vt:lpstr>
      <vt:lpstr>View Class roster cont’d</vt:lpstr>
      <vt:lpstr>View Class roster cont’d</vt:lpstr>
      <vt:lpstr>Grade roster</vt:lpstr>
      <vt:lpstr>Grade roster cont’d</vt:lpstr>
      <vt:lpstr>Grade roster cont’d</vt:lpstr>
      <vt:lpstr>Student Self-Service</vt:lpstr>
      <vt:lpstr>PowerPoint Presentation</vt:lpstr>
      <vt:lpstr>Student self-service menu</vt:lpstr>
      <vt:lpstr>Student self-service menu cont’d</vt:lpstr>
      <vt:lpstr>Tasks and Holds </vt:lpstr>
      <vt:lpstr>To do list</vt:lpstr>
      <vt:lpstr>Holds</vt:lpstr>
      <vt:lpstr>Manage Classes</vt:lpstr>
      <vt:lpstr>Search and Enroll in classes</vt:lpstr>
      <vt:lpstr>Search and Enroll in classes cont’d</vt:lpstr>
      <vt:lpstr>Search and Enroll in classes cont’d</vt:lpstr>
      <vt:lpstr>Search and Enroll in classes cont’d</vt:lpstr>
      <vt:lpstr>PowerPoint Presentation</vt:lpstr>
      <vt:lpstr>Enroll by my requirements</vt:lpstr>
      <vt:lpstr>PowerPoint Presentation</vt:lpstr>
      <vt:lpstr>PowerPoint Presentation</vt:lpstr>
      <vt:lpstr>planner</vt:lpstr>
      <vt:lpstr>Academic progress summary</vt:lpstr>
      <vt:lpstr>Academic progress</vt:lpstr>
      <vt:lpstr>What-if reports</vt:lpstr>
      <vt:lpstr>Starfish Project Background</vt:lpstr>
      <vt:lpstr>Key Benefits</vt:lpstr>
      <vt:lpstr>Starfish Student Experience</vt:lpstr>
      <vt:lpstr>Starfish Student Interface – South Example  </vt:lpstr>
      <vt:lpstr>PowerPoint Presentation</vt:lpstr>
      <vt:lpstr>Early Alert Design &amp; Pilot Process</vt:lpstr>
      <vt:lpstr>Early Alert Pilot Design</vt:lpstr>
      <vt:lpstr>Early Alert Pilot Design </vt:lpstr>
      <vt:lpstr>Early Alert Pilot Design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Kristy Snow</dc:creator>
  <cp:lastModifiedBy>Cordas, Daniel</cp:lastModifiedBy>
  <cp:revision>277</cp:revision>
  <cp:lastPrinted>2019-10-07T20:06:05Z</cp:lastPrinted>
  <dcterms:created xsi:type="dcterms:W3CDTF">2019-01-31T17:50:47Z</dcterms:created>
  <dcterms:modified xsi:type="dcterms:W3CDTF">2019-11-19T20:49:34Z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0x0101001259D3CBD634C64AA81D9447C61E548A</vt:lpwstr>
  </property>
</Properties>
</file>